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26"/>
  </p:notesMasterIdLst>
  <p:sldIdLst>
    <p:sldId id="256" r:id="rId2"/>
    <p:sldId id="257" r:id="rId3"/>
    <p:sldId id="280" r:id="rId4"/>
    <p:sldId id="279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281" r:id="rId14"/>
    <p:sldId id="277" r:id="rId15"/>
    <p:sldId id="282" r:id="rId16"/>
    <p:sldId id="276" r:id="rId17"/>
    <p:sldId id="290" r:id="rId18"/>
    <p:sldId id="275" r:id="rId19"/>
    <p:sldId id="295" r:id="rId20"/>
    <p:sldId id="288" r:id="rId21"/>
    <p:sldId id="278" r:id="rId22"/>
    <p:sldId id="305" r:id="rId23"/>
    <p:sldId id="283" r:id="rId24"/>
    <p:sldId id="27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工作表1!$A$2</c:f>
              <c:strCache>
                <c:ptCount val="1"/>
                <c:pt idx="0">
                  <c:v>latency(ns)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工作表1!$B$1:$C$1</c:f>
              <c:strCache>
                <c:ptCount val="2"/>
                <c:pt idx="0">
                  <c:v>bundle</c:v>
                </c:pt>
                <c:pt idx="1">
                  <c:v>baseline</c:v>
                </c:pt>
              </c:strCache>
            </c:strRef>
          </c:cat>
          <c:val>
            <c:numRef>
              <c:f>工作表1!$B$2:$C$2</c:f>
              <c:numCache>
                <c:formatCode>General</c:formatCode>
                <c:ptCount val="2"/>
                <c:pt idx="0">
                  <c:v>3.343</c:v>
                </c:pt>
                <c:pt idx="1">
                  <c:v>5.96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F9-45B1-ACBE-25A134D88B2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13344207"/>
        <c:axId val="1273666687"/>
      </c:barChart>
      <c:catAx>
        <c:axId val="13133442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high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73666687"/>
        <c:crosses val="autoZero"/>
        <c:auto val="1"/>
        <c:lblAlgn val="ctr"/>
        <c:lblOffset val="100"/>
        <c:noMultiLvlLbl val="0"/>
      </c:catAx>
      <c:valAx>
        <c:axId val="12736666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1800" b="1" i="0" cap="none" baseline="0">
                    <a:effectLst>
                      <a:outerShdw blurRad="50800" dist="38100" dir="5400000" algn="t" rotWithShape="0">
                        <a:srgbClr val="000000">
                          <a:alpha val="40000"/>
                        </a:srgbClr>
                      </a:outerShdw>
                    </a:effectLst>
                  </a:rPr>
                  <a:t>latency(ns)</a:t>
                </a:r>
                <a:endParaRPr lang="zh-TW" altLang="zh-TW" cap="none" baseline="0">
                  <a:effectLst/>
                </a:endParaRPr>
              </a:p>
            </c:rich>
          </c:tx>
          <c:layout>
            <c:manualLayout>
              <c:xMode val="edge"/>
              <c:yMode val="edge"/>
              <c:x val="0.3439614432235662"/>
              <c:y val="0.852106110687346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33442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工作表1!$A$2</c:f>
              <c:strCache>
                <c:ptCount val="1"/>
                <c:pt idx="0">
                  <c:v>latency(ns)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工作表1!$L$1:$M$1</c:f>
              <c:strCache>
                <c:ptCount val="2"/>
                <c:pt idx="0">
                  <c:v>unroll 8</c:v>
                </c:pt>
                <c:pt idx="1">
                  <c:v>bundle</c:v>
                </c:pt>
              </c:strCache>
            </c:strRef>
          </c:cat>
          <c:val>
            <c:numRef>
              <c:f>工作表1!$L$2:$M$2</c:f>
              <c:numCache>
                <c:formatCode>General</c:formatCode>
                <c:ptCount val="2"/>
                <c:pt idx="0">
                  <c:v>0.80400000000000005</c:v>
                </c:pt>
                <c:pt idx="1">
                  <c:v>3.343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19-4981-9425-82B837F9932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13344207"/>
        <c:axId val="1273666687"/>
      </c:barChart>
      <c:catAx>
        <c:axId val="13133442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high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73666687"/>
        <c:crosses val="autoZero"/>
        <c:auto val="1"/>
        <c:lblAlgn val="ctr"/>
        <c:lblOffset val="100"/>
        <c:noMultiLvlLbl val="0"/>
      </c:catAx>
      <c:valAx>
        <c:axId val="12736666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1800" b="1" i="0" cap="none" baseline="0">
                    <a:effectLst>
                      <a:outerShdw blurRad="50800" dist="38100" dir="5400000" algn="t" rotWithShape="0">
                        <a:srgbClr val="000000">
                          <a:alpha val="40000"/>
                        </a:srgbClr>
                      </a:outerShdw>
                    </a:effectLst>
                  </a:rPr>
                  <a:t>latency(ms)</a:t>
                </a:r>
                <a:endParaRPr lang="zh-TW" altLang="zh-TW" cap="none" baseline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33442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工作表1!$A$2</c:f>
              <c:strCache>
                <c:ptCount val="1"/>
                <c:pt idx="0">
                  <c:v>latency(ns)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工作表1!$B$22:$C$22</c:f>
              <c:strCache>
                <c:ptCount val="2"/>
                <c:pt idx="0">
                  <c:v>dataflow 
+ unroll4</c:v>
                </c:pt>
                <c:pt idx="1">
                  <c:v>unroll 8</c:v>
                </c:pt>
              </c:strCache>
            </c:strRef>
          </c:cat>
          <c:val>
            <c:numRef>
              <c:f>工作表1!$B$23:$C$23</c:f>
              <c:numCache>
                <c:formatCode>General</c:formatCode>
                <c:ptCount val="2"/>
                <c:pt idx="0">
                  <c:v>0.622</c:v>
                </c:pt>
                <c:pt idx="1">
                  <c:v>0.80400000000000005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7E-4525-BF75-4AF5207CE3D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13344207"/>
        <c:axId val="1273666687"/>
      </c:barChart>
      <c:catAx>
        <c:axId val="13133442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high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73666687"/>
        <c:crosses val="autoZero"/>
        <c:auto val="1"/>
        <c:lblAlgn val="ctr"/>
        <c:lblOffset val="100"/>
        <c:noMultiLvlLbl val="0"/>
      </c:catAx>
      <c:valAx>
        <c:axId val="12736666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1800" b="1" i="0" cap="none" baseline="0">
                    <a:effectLst>
                      <a:outerShdw blurRad="50800" dist="38100" dir="5400000" algn="t" rotWithShape="0">
                        <a:srgbClr val="000000">
                          <a:alpha val="40000"/>
                        </a:srgbClr>
                      </a:outerShdw>
                    </a:effectLst>
                  </a:rPr>
                  <a:t>latency(ms)</a:t>
                </a:r>
                <a:endParaRPr lang="zh-TW" altLang="zh-TW" cap="none" baseline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33442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工作表1!$A$2</c:f>
              <c:strCache>
                <c:ptCount val="1"/>
                <c:pt idx="0">
                  <c:v>latency(ns)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工作表1!$M$22:$N$22</c:f>
              <c:strCache>
                <c:ptCount val="2"/>
                <c:pt idx="0">
                  <c:v>Final</c:v>
                </c:pt>
                <c:pt idx="1">
                  <c:v>dataflow 
+ unroll4</c:v>
                </c:pt>
              </c:strCache>
            </c:strRef>
          </c:cat>
          <c:val>
            <c:numRef>
              <c:f>工作表1!$M$23:$N$23</c:f>
              <c:numCache>
                <c:formatCode>General</c:formatCode>
                <c:ptCount val="2"/>
                <c:pt idx="0">
                  <c:v>0.34599999999999997</c:v>
                </c:pt>
                <c:pt idx="1">
                  <c:v>0.622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48-47E6-A569-B64BE2C31C6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13344207"/>
        <c:axId val="1273666687"/>
      </c:barChart>
      <c:catAx>
        <c:axId val="13133442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high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73666687"/>
        <c:crosses val="autoZero"/>
        <c:auto val="1"/>
        <c:lblAlgn val="ctr"/>
        <c:lblOffset val="100"/>
        <c:noMultiLvlLbl val="0"/>
      </c:catAx>
      <c:valAx>
        <c:axId val="12736666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1800" b="1" i="0" cap="none" baseline="0">
                    <a:effectLst>
                      <a:outerShdw blurRad="50800" dist="38100" dir="5400000" algn="t" rotWithShape="0">
                        <a:srgbClr val="000000">
                          <a:alpha val="40000"/>
                        </a:srgbClr>
                      </a:outerShdw>
                    </a:effectLst>
                  </a:rPr>
                  <a:t>latency(ms)</a:t>
                </a:r>
                <a:endParaRPr lang="zh-TW" altLang="zh-TW" cap="none" baseline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33442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F22C2-AFC8-4058-BCB8-158C02CF9B0F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6774A-7505-4C50-8A4D-FEC53A09E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384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6774A-7505-4C50-8A4D-FEC53A09EF8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825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EAC18-A0DE-4F74-A031-3988C5C2F5E7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E845-CA25-4880-908C-5BEE7B97A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047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EAC18-A0DE-4F74-A031-3988C5C2F5E7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E845-CA25-4880-908C-5BEE7B97A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80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EAC18-A0DE-4F74-A031-3988C5C2F5E7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E845-CA25-4880-908C-5BEE7B97A05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0651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EAC18-A0DE-4F74-A031-3988C5C2F5E7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E845-CA25-4880-908C-5BEE7B97A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371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EAC18-A0DE-4F74-A031-3988C5C2F5E7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E845-CA25-4880-908C-5BEE7B97A05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1784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EAC18-A0DE-4F74-A031-3988C5C2F5E7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E845-CA25-4880-908C-5BEE7B97A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458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EAC18-A0DE-4F74-A031-3988C5C2F5E7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E845-CA25-4880-908C-5BEE7B97A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882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EAC18-A0DE-4F74-A031-3988C5C2F5E7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E845-CA25-4880-908C-5BEE7B97A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005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EAC18-A0DE-4F74-A031-3988C5C2F5E7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E845-CA25-4880-908C-5BEE7B97A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3652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EAC18-A0DE-4F74-A031-3988C5C2F5E7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E845-CA25-4880-908C-5BEE7B97A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607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EAC18-A0DE-4F74-A031-3988C5C2F5E7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E845-CA25-4880-908C-5BEE7B97A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846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EAC18-A0DE-4F74-A031-3988C5C2F5E7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E845-CA25-4880-908C-5BEE7B97A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8216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EAC18-A0DE-4F74-A031-3988C5C2F5E7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E845-CA25-4880-908C-5BEE7B97A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324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EAC18-A0DE-4F74-A031-3988C5C2F5E7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E845-CA25-4880-908C-5BEE7B97A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81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EAC18-A0DE-4F74-A031-3988C5C2F5E7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E845-CA25-4880-908C-5BEE7B97A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241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EAC18-A0DE-4F74-A031-3988C5C2F5E7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9E845-CA25-4880-908C-5BEE7B97A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EAC18-A0DE-4F74-A031-3988C5C2F5E7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449E845-CA25-4880-908C-5BEE7B97A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751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7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41094" y="1479740"/>
            <a:ext cx="8331214" cy="1646302"/>
          </a:xfrm>
        </p:spPr>
        <p:txBody>
          <a:bodyPr/>
          <a:lstStyle/>
          <a:p>
            <a:r>
              <a:rPr lang="en-US" altLang="zh-TW" dirty="0"/>
              <a:t>2020 </a:t>
            </a:r>
            <a:r>
              <a:rPr lang="en-US" altLang="zh-TW" dirty="0" err="1"/>
              <a:t>MSoC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en-US" altLang="zh-TW" dirty="0"/>
              <a:t>Final Project Presentation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05372" y="3466618"/>
            <a:ext cx="7766936" cy="1504614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solidFill>
                  <a:schemeClr val="tx1"/>
                </a:solidFill>
              </a:rPr>
              <a:t>Team 17</a:t>
            </a: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EBDEFC17-EE92-447C-8DD8-0DC38B2D53DD}"/>
              </a:ext>
            </a:extLst>
          </p:cNvPr>
          <p:cNvSpPr txBox="1">
            <a:spLocks/>
          </p:cNvSpPr>
          <p:nvPr/>
        </p:nvSpPr>
        <p:spPr>
          <a:xfrm>
            <a:off x="1219200" y="4625953"/>
            <a:ext cx="7766936" cy="1504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400" dirty="0" err="1">
                <a:solidFill>
                  <a:schemeClr val="tx1"/>
                </a:solidFill>
              </a:rPr>
              <a:t>Github</a:t>
            </a:r>
            <a:r>
              <a:rPr lang="en-US" altLang="zh-TW" sz="24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zh-TW" sz="2400" dirty="0">
                <a:solidFill>
                  <a:schemeClr val="tx1"/>
                </a:solidFill>
              </a:rPr>
              <a:t>https://github.com/R09943156/MSOC/tree/main/final</a:t>
            </a:r>
            <a:endParaRPr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23861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706C4A-756A-471D-84BF-58F2BDD0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Discrete Fractional Fourier Transform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en-US" altLang="zh-TW" dirty="0" err="1"/>
              <a:t>DFrFT</a:t>
            </a:r>
            <a:r>
              <a:rPr lang="en-US" altLang="zh-TW" dirty="0"/>
              <a:t>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21B1C94-DCAC-4F1C-9665-E4E73E337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Convert the previous decomposition into discrete approximation, the kernel function would become a complex matrix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is the discrete form of Hermite-Gaussian Function</a:t>
                </a:r>
              </a:p>
              <a:p>
                <a:r>
                  <a:rPr lang="en-US" altLang="zh-TW" dirty="0"/>
                  <a:t>It’s hard to calculate Hermite-Gaussian Function either by hand or by computer. Further more, sampling could cause distortion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21B1C94-DCAC-4F1C-9665-E4E73E337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668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B51A8-DBBE-4D0D-92AE-46FAF7B4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Obtaining The Discrete Form of </a:t>
            </a:r>
            <a:br>
              <a:rPr lang="en-US" altLang="zh-TW" dirty="0"/>
            </a:br>
            <a:r>
              <a:rPr lang="en-US" altLang="zh-TW" dirty="0"/>
              <a:t>Hermite-Gaussian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1224395-85F3-45E2-B813-1ECE77D2E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930400"/>
                <a:ext cx="8596668" cy="3880773"/>
              </a:xfrm>
            </p:spPr>
            <p:txBody>
              <a:bodyPr/>
              <a:lstStyle/>
              <a:p>
                <a:r>
                  <a:rPr lang="en-US" altLang="zh-TW" dirty="0"/>
                  <a:t>We use the properties of the Hermite-Gaussian Function to obtain its discrete form.</a:t>
                </a:r>
              </a:p>
              <a:p>
                <a:r>
                  <a:rPr lang="en-US" altLang="zh-TW" dirty="0"/>
                  <a:t>Property 1: eigenfunction of Fourier Transform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ℱ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Property 2: definition for Hermite-Gaussian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−4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⟹(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Ɗ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ℱ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Ɗ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The discrete form of Hermite-Gaussian Function should be the eigenvector of the DFT matrix and the matrix representation,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TW" dirty="0"/>
                  <a:t>,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Ɗ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ℱ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Ɗ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1224395-85F3-45E2-B813-1ECE77D2E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930400"/>
                <a:ext cx="8596668" cy="3880773"/>
              </a:xfrm>
              <a:blipFill>
                <a:blip r:embed="rId2"/>
                <a:stretch>
                  <a:fillRect l="-142" t="-1101" r="-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5">
            <a:extLst>
              <a:ext uri="{FF2B5EF4-FFF2-40B4-BE49-F238E27FC236}">
                <a16:creationId xmlns:a16="http://schemas.microsoft.com/office/drawing/2014/main" id="{FE09CC29-2933-4B66-8547-1C310EA3ADFD}"/>
              </a:ext>
            </a:extLst>
          </p:cNvPr>
          <p:cNvGrpSpPr/>
          <p:nvPr/>
        </p:nvGrpSpPr>
        <p:grpSpPr>
          <a:xfrm>
            <a:off x="1757512" y="5359693"/>
            <a:ext cx="6436312" cy="1345582"/>
            <a:chOff x="2651668" y="5368571"/>
            <a:chExt cx="6436312" cy="1345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C6BF5F12-2C67-42D1-91A1-6FDE2D598D52}"/>
                    </a:ext>
                  </a:extLst>
                </p:cNvPr>
                <p:cNvSpPr txBox="1"/>
                <p:nvPr/>
              </p:nvSpPr>
              <p:spPr>
                <a:xfrm>
                  <a:off x="2651668" y="5856696"/>
                  <a:ext cx="5326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r>
                    <a:rPr lang="en-US" altLang="zh-TW" dirty="0"/>
                    <a:t> = </a:t>
                  </a:r>
                </a:p>
              </p:txBody>
            </p:sp>
          </mc:Choice>
          <mc:Fallback xmlns="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C6BF5F12-2C67-42D1-91A1-6FDE2D598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1668" y="5856696"/>
                  <a:ext cx="532660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9836" r="-15909" b="-229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E8B04A9-1509-4C26-9908-5216EF8F7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1" t="3282" r="839" b="3036"/>
            <a:stretch/>
          </p:blipFill>
          <p:spPr>
            <a:xfrm>
              <a:off x="3184328" y="5368571"/>
              <a:ext cx="5903652" cy="1345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4942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BBF63-5E60-4842-8E9C-F2F3D2DE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5913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sz="4000" dirty="0" err="1"/>
              <a:t>DFrFT</a:t>
            </a:r>
            <a:r>
              <a:rPr lang="en-US" altLang="zh-TW" sz="4000" dirty="0"/>
              <a:t> Algorithm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2588E7B-1633-4CDD-B7C9-0228AF8485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4735" y="1523982"/>
                <a:ext cx="9195871" cy="46106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]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zh-TW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}[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nary>
                            <m:naryPr>
                              <m:chr m:val="∑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zh-TW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∗(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Where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matrix whose columns are the discrete Hermite-Gaussian functions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diagonal matrix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as diagonal terms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2588E7B-1633-4CDD-B7C9-0228AF848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735" y="1523982"/>
                <a:ext cx="9195871" cy="4610601"/>
              </a:xfrm>
              <a:blipFill>
                <a:blip r:embed="rId2"/>
                <a:stretch>
                  <a:fillRect l="-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664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otate4">
            <a:hlinkClick r:id="" action="ppaction://media"/>
            <a:extLst>
              <a:ext uri="{FF2B5EF4-FFF2-40B4-BE49-F238E27FC236}">
                <a16:creationId xmlns:a16="http://schemas.microsoft.com/office/drawing/2014/main" id="{9C915005-E329-4324-98D5-50C235F043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5816" y="1302178"/>
            <a:ext cx="7119703" cy="5339777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80429B2-6B05-449B-AF79-D6A16922B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99" y="123448"/>
            <a:ext cx="8596667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Algorithm Simulation - </a:t>
            </a:r>
            <a:r>
              <a:rPr lang="en-US" altLang="zh-TW" dirty="0" err="1"/>
              <a:t>DFrFT</a:t>
            </a:r>
            <a:r>
              <a:rPr lang="en-US" altLang="zh-TW" dirty="0"/>
              <a:t> with different rotation angles</a:t>
            </a:r>
            <a:endParaRPr 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E7D5D38-30B8-4E11-B912-7C3576B9CED1}"/>
              </a:ext>
            </a:extLst>
          </p:cNvPr>
          <p:cNvSpPr txBox="1">
            <a:spLocks/>
          </p:cNvSpPr>
          <p:nvPr/>
        </p:nvSpPr>
        <p:spPr>
          <a:xfrm>
            <a:off x="677334" y="1837094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8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047BCF-F2D5-459E-9383-0224DC308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62" y="195817"/>
            <a:ext cx="8170353" cy="1320800"/>
          </a:xfrm>
        </p:spPr>
        <p:txBody>
          <a:bodyPr/>
          <a:lstStyle/>
          <a:p>
            <a:r>
              <a:rPr lang="en-US" altLang="zh-TW" dirty="0"/>
              <a:t>Algorithm Simulation – </a:t>
            </a:r>
            <a:br>
              <a:rPr lang="en-US" altLang="zh-TW" dirty="0"/>
            </a:br>
            <a:r>
              <a:rPr lang="en-US" altLang="zh-TW" dirty="0"/>
              <a:t>Denoise by using </a:t>
            </a:r>
            <a:r>
              <a:rPr lang="en-US" altLang="zh-TW" dirty="0" err="1"/>
              <a:t>DFrFT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C61288-8B17-4AB5-AD24-70F275E94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80" y="1488613"/>
            <a:ext cx="8596668" cy="3880773"/>
          </a:xfrm>
        </p:spPr>
        <p:txBody>
          <a:bodyPr/>
          <a:lstStyle/>
          <a:p>
            <a:r>
              <a:rPr lang="en-US" altLang="zh-TW" sz="2800" dirty="0"/>
              <a:t>Chirp is our signal. 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AE21607-9DA3-4015-A543-47E42B529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0" y="2247460"/>
            <a:ext cx="5277020" cy="401872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88D51B6-E498-47A5-BFF8-D229B9428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21" y="2214753"/>
            <a:ext cx="5426311" cy="4126774"/>
          </a:xfrm>
          <a:prstGeom prst="rect">
            <a:avLst/>
          </a:prstGeom>
        </p:spPr>
      </p:pic>
      <p:sp>
        <p:nvSpPr>
          <p:cNvPr id="9" name="箭號: 向下 8">
            <a:extLst>
              <a:ext uri="{FF2B5EF4-FFF2-40B4-BE49-F238E27FC236}">
                <a16:creationId xmlns:a16="http://schemas.microsoft.com/office/drawing/2014/main" id="{93FBBA5B-D072-4CAB-9F81-BA82312B7209}"/>
              </a:ext>
            </a:extLst>
          </p:cNvPr>
          <p:cNvSpPr/>
          <p:nvPr/>
        </p:nvSpPr>
        <p:spPr>
          <a:xfrm rot="16200000">
            <a:off x="5824688" y="3657589"/>
            <a:ext cx="437115" cy="10170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4ABBA233-B8F2-4CC3-BAF5-AE4D0932E6C9}"/>
              </a:ext>
            </a:extLst>
          </p:cNvPr>
          <p:cNvSpPr txBox="1">
            <a:spLocks/>
          </p:cNvSpPr>
          <p:nvPr/>
        </p:nvSpPr>
        <p:spPr>
          <a:xfrm>
            <a:off x="5329246" y="3436439"/>
            <a:ext cx="197497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2800" dirty="0"/>
              <a:t>Denoise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5354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B90397-CF03-4D00-AF10-94740DC5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15" y="168152"/>
            <a:ext cx="2923091" cy="1320800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Code Flow</a:t>
            </a:r>
            <a:endParaRPr lang="zh-TW" altLang="en-US" sz="4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83231D8-4C97-4E66-928E-8A0F4200FE46}"/>
              </a:ext>
            </a:extLst>
          </p:cNvPr>
          <p:cNvSpPr/>
          <p:nvPr/>
        </p:nvSpPr>
        <p:spPr>
          <a:xfrm>
            <a:off x="3789703" y="2234682"/>
            <a:ext cx="3331029" cy="1194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Map to </a:t>
            </a:r>
          </a:p>
          <a:p>
            <a:pPr algn="ctr"/>
            <a:r>
              <a:rPr lang="en-US" altLang="zh-TW" sz="2800" dirty="0"/>
              <a:t>Hermite-Gaussian Domain</a:t>
            </a:r>
            <a:endParaRPr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22FEDE-69D1-4F20-8FD8-C0A04205ECD6}"/>
              </a:ext>
            </a:extLst>
          </p:cNvPr>
          <p:cNvSpPr/>
          <p:nvPr/>
        </p:nvSpPr>
        <p:spPr>
          <a:xfrm>
            <a:off x="3789703" y="3846295"/>
            <a:ext cx="3331029" cy="83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Phase Shift</a:t>
            </a:r>
            <a:endParaRPr lang="zh-TW" altLang="en-US" sz="2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E4EC2A-0C7C-4C0A-80C5-083DA64374D7}"/>
              </a:ext>
            </a:extLst>
          </p:cNvPr>
          <p:cNvSpPr/>
          <p:nvPr/>
        </p:nvSpPr>
        <p:spPr>
          <a:xfrm>
            <a:off x="3789705" y="5070897"/>
            <a:ext cx="3331028" cy="8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Map to </a:t>
            </a:r>
          </a:p>
          <a:p>
            <a:pPr algn="ctr"/>
            <a:r>
              <a:rPr lang="en-US" altLang="zh-TW" sz="2800" dirty="0"/>
              <a:t>t</a:t>
            </a:r>
            <a:r>
              <a:rPr lang="el-GR" altLang="zh-TW" sz="2800" baseline="-25000" dirty="0"/>
              <a:t>α</a:t>
            </a:r>
            <a:r>
              <a:rPr lang="en-US" altLang="zh-TW" sz="2800" dirty="0"/>
              <a:t> Domain</a:t>
            </a:r>
            <a:endParaRPr lang="zh-TW" altLang="en-US" sz="2800" dirty="0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22AE5AD7-5D4C-464F-96F1-B9AD171D2983}"/>
              </a:ext>
            </a:extLst>
          </p:cNvPr>
          <p:cNvSpPr/>
          <p:nvPr/>
        </p:nvSpPr>
        <p:spPr>
          <a:xfrm>
            <a:off x="5227447" y="4678697"/>
            <a:ext cx="437115" cy="37948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170DF16C-15E4-4A62-AF36-F291C434236A}"/>
              </a:ext>
            </a:extLst>
          </p:cNvPr>
          <p:cNvSpPr/>
          <p:nvPr/>
        </p:nvSpPr>
        <p:spPr>
          <a:xfrm>
            <a:off x="5227446" y="3437120"/>
            <a:ext cx="437115" cy="37948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11E322EB-307B-4793-BB73-4D7B9AA54DF9}"/>
              </a:ext>
            </a:extLst>
          </p:cNvPr>
          <p:cNvSpPr/>
          <p:nvPr/>
        </p:nvSpPr>
        <p:spPr>
          <a:xfrm>
            <a:off x="5227445" y="1874270"/>
            <a:ext cx="437115" cy="37948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8D3C4D43-BCA6-4EC8-82A9-554791B52D1F}"/>
              </a:ext>
            </a:extLst>
          </p:cNvPr>
          <p:cNvSpPr/>
          <p:nvPr/>
        </p:nvSpPr>
        <p:spPr>
          <a:xfrm>
            <a:off x="5236662" y="5906857"/>
            <a:ext cx="437115" cy="37948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995A536-F409-4DD9-9AA1-13ABE3446843}"/>
              </a:ext>
            </a:extLst>
          </p:cNvPr>
          <p:cNvGrpSpPr/>
          <p:nvPr/>
        </p:nvGrpSpPr>
        <p:grpSpPr>
          <a:xfrm>
            <a:off x="3457589" y="168152"/>
            <a:ext cx="4952585" cy="1690094"/>
            <a:chOff x="5560488" y="1414413"/>
            <a:chExt cx="4952585" cy="169009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062CD0C-7B84-40A0-BA39-91AEB1B945C9}"/>
                </a:ext>
              </a:extLst>
            </p:cNvPr>
            <p:cNvSpPr/>
            <p:nvPr/>
          </p:nvSpPr>
          <p:spPr>
            <a:xfrm>
              <a:off x="5913393" y="2297796"/>
              <a:ext cx="3310238" cy="8067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Twiddle Factor</a:t>
              </a:r>
              <a:endParaRPr lang="zh-TW" altLang="en-US" sz="2800" dirty="0"/>
            </a:p>
          </p:txBody>
        </p:sp>
        <p:sp>
          <p:nvSpPr>
            <p:cNvPr id="15" name="箭號: 向下 14">
              <a:extLst>
                <a:ext uri="{FF2B5EF4-FFF2-40B4-BE49-F238E27FC236}">
                  <a16:creationId xmlns:a16="http://schemas.microsoft.com/office/drawing/2014/main" id="{9C6B7ADB-57FD-446C-91A9-87361A7CBB21}"/>
                </a:ext>
              </a:extLst>
            </p:cNvPr>
            <p:cNvSpPr/>
            <p:nvPr/>
          </p:nvSpPr>
          <p:spPr>
            <a:xfrm>
              <a:off x="7330343" y="1910297"/>
              <a:ext cx="437115" cy="379487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E97012A-D7A5-400C-9E0A-5E2E521AFBD9}"/>
                </a:ext>
              </a:extLst>
            </p:cNvPr>
            <p:cNvSpPr txBox="1"/>
            <p:nvPr/>
          </p:nvSpPr>
          <p:spPr>
            <a:xfrm>
              <a:off x="5560488" y="1414413"/>
              <a:ext cx="49525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Input f &amp; Rotation angle </a:t>
              </a:r>
              <a:r>
                <a:rPr lang="el-GR" altLang="zh-TW" sz="2800" dirty="0"/>
                <a:t>α</a:t>
              </a:r>
              <a:endParaRPr lang="zh-TW" altLang="en-US" sz="2800" dirty="0"/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B27DE37-FA10-47B1-9C29-E578AB3A3545}"/>
              </a:ext>
            </a:extLst>
          </p:cNvPr>
          <p:cNvSpPr txBox="1"/>
          <p:nvPr/>
        </p:nvSpPr>
        <p:spPr>
          <a:xfrm>
            <a:off x="3994735" y="6286344"/>
            <a:ext cx="3474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Rotated input f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90998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152E-B58E-4ECC-8C35-5D73B1E26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64340"/>
            <a:ext cx="8596668" cy="1320800"/>
          </a:xfrm>
        </p:spPr>
        <p:txBody>
          <a:bodyPr/>
          <a:lstStyle/>
          <a:p>
            <a:r>
              <a:rPr lang="en-US" altLang="zh-TW" dirty="0"/>
              <a:t>HLS </a:t>
            </a:r>
            <a:r>
              <a:rPr lang="en-US" altLang="zh-TW" sz="4000" dirty="0"/>
              <a:t>Optimization</a:t>
            </a:r>
            <a:r>
              <a:rPr lang="en-US" altLang="zh-TW" dirty="0"/>
              <a:t> (1)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777E1B-1E7B-4236-84C6-4B563D885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Use bundle for AXI-Master</a:t>
            </a:r>
            <a:endParaRPr lang="zh-TW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29D24C-4D64-430D-A4D7-D8A693716F1F}"/>
              </a:ext>
            </a:extLst>
          </p:cNvPr>
          <p:cNvSpPr/>
          <p:nvPr/>
        </p:nvSpPr>
        <p:spPr>
          <a:xfrm>
            <a:off x="875201" y="4493379"/>
            <a:ext cx="1614185" cy="1752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4685015-2529-4551-BFC5-0D7084BF5EAE}"/>
              </a:ext>
            </a:extLst>
          </p:cNvPr>
          <p:cNvCxnSpPr>
            <a:cxnSpLocks/>
          </p:cNvCxnSpPr>
          <p:nvPr/>
        </p:nvCxnSpPr>
        <p:spPr>
          <a:xfrm>
            <a:off x="1668298" y="4089002"/>
            <a:ext cx="0" cy="85997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91138BE-B1E7-4E73-A88B-ADAABF080033}"/>
              </a:ext>
            </a:extLst>
          </p:cNvPr>
          <p:cNvSpPr/>
          <p:nvPr/>
        </p:nvSpPr>
        <p:spPr>
          <a:xfrm>
            <a:off x="3559625" y="4493379"/>
            <a:ext cx="1614185" cy="1752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F074B93-2802-4C84-94AB-8D4426C0B8A0}"/>
              </a:ext>
            </a:extLst>
          </p:cNvPr>
          <p:cNvCxnSpPr>
            <a:cxnSpLocks/>
          </p:cNvCxnSpPr>
          <p:nvPr/>
        </p:nvCxnSpPr>
        <p:spPr>
          <a:xfrm>
            <a:off x="3990065" y="4038393"/>
            <a:ext cx="0" cy="85997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7F24018-CE4A-4DE5-AFA4-3F0D988A12EB}"/>
              </a:ext>
            </a:extLst>
          </p:cNvPr>
          <p:cNvCxnSpPr>
            <a:cxnSpLocks/>
          </p:cNvCxnSpPr>
          <p:nvPr/>
        </p:nvCxnSpPr>
        <p:spPr>
          <a:xfrm>
            <a:off x="4711632" y="4038393"/>
            <a:ext cx="0" cy="85997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43BA8F0-C028-40B3-A212-8C1D93EA9332}"/>
              </a:ext>
            </a:extLst>
          </p:cNvPr>
          <p:cNvSpPr txBox="1"/>
          <p:nvPr/>
        </p:nvSpPr>
        <p:spPr>
          <a:xfrm>
            <a:off x="1266563" y="3272038"/>
            <a:ext cx="1080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Real, </a:t>
            </a:r>
            <a:r>
              <a:rPr lang="en-US" altLang="zh-TW" sz="2400" dirty="0" err="1"/>
              <a:t>Imag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CA15041-C02F-47B8-8319-9D7282E726A2}"/>
              </a:ext>
            </a:extLst>
          </p:cNvPr>
          <p:cNvSpPr txBox="1"/>
          <p:nvPr/>
        </p:nvSpPr>
        <p:spPr>
          <a:xfrm>
            <a:off x="3559625" y="3492487"/>
            <a:ext cx="1047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</a:t>
            </a:r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36024E5-181D-4A62-8B3E-71CD28FA6A39}"/>
              </a:ext>
            </a:extLst>
          </p:cNvPr>
          <p:cNvSpPr/>
          <p:nvPr/>
        </p:nvSpPr>
        <p:spPr>
          <a:xfrm>
            <a:off x="4383559" y="3481658"/>
            <a:ext cx="840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/>
              <a:t>Imag</a:t>
            </a:r>
            <a:endParaRPr lang="zh-TW" altLang="en-US" sz="2400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A43074C9-684A-4E07-9E9B-058C079C3B12}"/>
              </a:ext>
            </a:extLst>
          </p:cNvPr>
          <p:cNvCxnSpPr>
            <a:cxnSpLocks/>
          </p:cNvCxnSpPr>
          <p:nvPr/>
        </p:nvCxnSpPr>
        <p:spPr>
          <a:xfrm>
            <a:off x="2650193" y="5412446"/>
            <a:ext cx="709133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65FA5018-E675-4FCE-9CE6-645F59AC8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7" r="2726"/>
          <a:stretch/>
        </p:blipFill>
        <p:spPr>
          <a:xfrm>
            <a:off x="968202" y="2058635"/>
            <a:ext cx="9873969" cy="883796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9F449AE-9CDC-44C5-B015-7AF64E703B5B}"/>
              </a:ext>
            </a:extLst>
          </p:cNvPr>
          <p:cNvSpPr/>
          <p:nvPr/>
        </p:nvSpPr>
        <p:spPr>
          <a:xfrm>
            <a:off x="7501812" y="1930400"/>
            <a:ext cx="1119674" cy="11020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1" name="圖表 20">
            <a:extLst>
              <a:ext uri="{FF2B5EF4-FFF2-40B4-BE49-F238E27FC236}">
                <a16:creationId xmlns:a16="http://schemas.microsoft.com/office/drawing/2014/main" id="{C1A23B56-5BBD-4BEA-8EEC-B5322ACDCB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1066208"/>
              </p:ext>
            </p:extLst>
          </p:nvPr>
        </p:nvGraphicFramePr>
        <p:xfrm>
          <a:off x="5934887" y="3512453"/>
          <a:ext cx="5302103" cy="2996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3197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discordapp.net/attachments/799142233739362314/801824566161834024/unknown.png">
            <a:extLst>
              <a:ext uri="{FF2B5EF4-FFF2-40B4-BE49-F238E27FC236}">
                <a16:creationId xmlns:a16="http://schemas.microsoft.com/office/drawing/2014/main" id="{092F415A-6485-45E6-A227-CA63A0458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946" y="1909459"/>
            <a:ext cx="4024174" cy="157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48D152E-B58E-4ECC-8C35-5D73B1E26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08384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HLS Optimization (2)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777E1B-1E7B-4236-84C6-4B563D885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259" y="1012752"/>
            <a:ext cx="9058815" cy="388077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Change the method of calculating matrix multiplication and use unroll 8. </a:t>
            </a:r>
            <a:endParaRPr lang="zh-TW" altLang="en-US" sz="2400" dirty="0"/>
          </a:p>
        </p:txBody>
      </p:sp>
      <p:graphicFrame>
        <p:nvGraphicFramePr>
          <p:cNvPr id="17" name="圖表 16">
            <a:extLst>
              <a:ext uri="{FF2B5EF4-FFF2-40B4-BE49-F238E27FC236}">
                <a16:creationId xmlns:a16="http://schemas.microsoft.com/office/drawing/2014/main" id="{F17909FE-4DD1-4C42-9826-018CAF7D3A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4337849"/>
              </p:ext>
            </p:extLst>
          </p:nvPr>
        </p:nvGraphicFramePr>
        <p:xfrm>
          <a:off x="2882823" y="3961661"/>
          <a:ext cx="4570095" cy="2687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FAA950B9-D301-40CB-AB19-A73BB006EF91}"/>
              </a:ext>
            </a:extLst>
          </p:cNvPr>
          <p:cNvSpPr/>
          <p:nvPr/>
        </p:nvSpPr>
        <p:spPr>
          <a:xfrm rot="5400000">
            <a:off x="3181203" y="426926"/>
            <a:ext cx="345234" cy="34036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https://media.discordapp.net/attachments/799142233739362314/801824776217559040/unknown.png">
            <a:extLst>
              <a:ext uri="{FF2B5EF4-FFF2-40B4-BE49-F238E27FC236}">
                <a16:creationId xmlns:a16="http://schemas.microsoft.com/office/drawing/2014/main" id="{622DC111-DFFB-40F9-9E1B-3A23032AA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350" y="1928124"/>
            <a:ext cx="1302850" cy="154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s://media.discordapp.net/attachments/799142233739362314/801824566161834024/unknown.png">
            <a:extLst>
              <a:ext uri="{FF2B5EF4-FFF2-40B4-BE49-F238E27FC236}">
                <a16:creationId xmlns:a16="http://schemas.microsoft.com/office/drawing/2014/main" id="{EFA104D1-9C13-4A5E-A11F-DA8BC81BC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882" y="1849831"/>
            <a:ext cx="4024174" cy="157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s://media.discordapp.net/attachments/799142233739362314/801824776217559040/unknown.png">
            <a:extLst>
              <a:ext uri="{FF2B5EF4-FFF2-40B4-BE49-F238E27FC236}">
                <a16:creationId xmlns:a16="http://schemas.microsoft.com/office/drawing/2014/main" id="{C4B6CBA2-AFFB-4EED-9879-B2178783F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651" y="1869209"/>
            <a:ext cx="1302850" cy="154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5782A75E-4D46-42E5-9C6D-3CAF37E5BB5F}"/>
              </a:ext>
            </a:extLst>
          </p:cNvPr>
          <p:cNvSpPr/>
          <p:nvPr/>
        </p:nvSpPr>
        <p:spPr>
          <a:xfrm rot="10800000">
            <a:off x="5434491" y="1960470"/>
            <a:ext cx="846265" cy="15316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B410B99-2ADE-4916-B574-CCE15DE9306D}"/>
              </a:ext>
            </a:extLst>
          </p:cNvPr>
          <p:cNvSpPr/>
          <p:nvPr/>
        </p:nvSpPr>
        <p:spPr>
          <a:xfrm rot="10800000">
            <a:off x="7002590" y="1897010"/>
            <a:ext cx="846265" cy="15316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A30D177-552C-4A72-A84D-1C6422F1BDAC}"/>
              </a:ext>
            </a:extLst>
          </p:cNvPr>
          <p:cNvSpPr/>
          <p:nvPr/>
        </p:nvSpPr>
        <p:spPr>
          <a:xfrm rot="10800000">
            <a:off x="11026763" y="1990583"/>
            <a:ext cx="812444" cy="2705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Picture 2" descr="https://media.discordapp.net/attachments/799142233739362314/801834055774896128/unknown.png">
            <a:extLst>
              <a:ext uri="{FF2B5EF4-FFF2-40B4-BE49-F238E27FC236}">
                <a16:creationId xmlns:a16="http://schemas.microsoft.com/office/drawing/2014/main" id="{97273B6B-7636-4526-8826-93EA9F386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92143"/>
            <a:ext cx="1197250" cy="137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https://media.discordapp.net/attachments/799142233739362314/801834844072968213/unknown.png">
            <a:extLst>
              <a:ext uri="{FF2B5EF4-FFF2-40B4-BE49-F238E27FC236}">
                <a16:creationId xmlns:a16="http://schemas.microsoft.com/office/drawing/2014/main" id="{2E4CFE81-DD19-43F1-A764-E5E9120D8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17"/>
          <a:stretch/>
        </p:blipFill>
        <p:spPr bwMode="auto">
          <a:xfrm>
            <a:off x="1173409" y="1948170"/>
            <a:ext cx="242253" cy="157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76A1456B-288B-4775-B3F1-3DE9793FD53A}"/>
              </a:ext>
            </a:extLst>
          </p:cNvPr>
          <p:cNvCxnSpPr>
            <a:cxnSpLocks/>
          </p:cNvCxnSpPr>
          <p:nvPr/>
        </p:nvCxnSpPr>
        <p:spPr>
          <a:xfrm>
            <a:off x="6405632" y="2679354"/>
            <a:ext cx="479879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A0BD518C-EE9C-4B35-93BF-99657821EE8A}"/>
              </a:ext>
            </a:extLst>
          </p:cNvPr>
          <p:cNvSpPr/>
          <p:nvPr/>
        </p:nvSpPr>
        <p:spPr>
          <a:xfrm rot="10800000">
            <a:off x="174423" y="2030832"/>
            <a:ext cx="846265" cy="3027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412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00039 0.0442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1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-0.00104 0.0442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4421 L -0.00052 0.1611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8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4421 L -0.00235 0.1509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44444E-6 L 0.07409 -0.0006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-4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0.00065 0.0442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09 -0.00069 L 0.19493 0.0027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16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4422 L -0.00521 0.1594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27" grpId="0" animBg="1"/>
      <p:bldP spid="27" grpId="1" animBg="1"/>
      <p:bldP spid="27" grpId="2" animBg="1"/>
      <p:bldP spid="34" grpId="0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43" grpId="0" animBg="1"/>
      <p:bldP spid="43" grpId="1" animBg="1"/>
      <p:bldP spid="43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B90397-CF03-4D00-AF10-94740DC5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89" y="245310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HLS Optimization (3)</a:t>
            </a:r>
            <a:endParaRPr lang="zh-TW" altLang="en-US" sz="40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AB5103D-FD73-4BE8-B742-39EC8221CDCD}"/>
              </a:ext>
            </a:extLst>
          </p:cNvPr>
          <p:cNvGrpSpPr/>
          <p:nvPr/>
        </p:nvGrpSpPr>
        <p:grpSpPr>
          <a:xfrm>
            <a:off x="382189" y="2379552"/>
            <a:ext cx="6510459" cy="4108058"/>
            <a:chOff x="624321" y="925975"/>
            <a:chExt cx="9340770" cy="5893967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0B80F34-38C9-4BCC-8147-60A14B568724}"/>
                </a:ext>
              </a:extLst>
            </p:cNvPr>
            <p:cNvSpPr/>
            <p:nvPr/>
          </p:nvSpPr>
          <p:spPr>
            <a:xfrm>
              <a:off x="624321" y="4588354"/>
              <a:ext cx="9340770" cy="15066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rgbClr val="6F6F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B748E19-22F1-42F3-B22E-6D615650F5D7}"/>
                </a:ext>
              </a:extLst>
            </p:cNvPr>
            <p:cNvSpPr/>
            <p:nvPr/>
          </p:nvSpPr>
          <p:spPr>
            <a:xfrm>
              <a:off x="624321" y="3370886"/>
              <a:ext cx="9340770" cy="1083376"/>
            </a:xfrm>
            <a:prstGeom prst="rect">
              <a:avLst/>
            </a:prstGeom>
            <a:solidFill>
              <a:srgbClr val="6F6F6F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35FB1A0-C94F-4794-A296-90AF552C1D6F}"/>
                </a:ext>
              </a:extLst>
            </p:cNvPr>
            <p:cNvSpPr/>
            <p:nvPr/>
          </p:nvSpPr>
          <p:spPr>
            <a:xfrm>
              <a:off x="624321" y="1686238"/>
              <a:ext cx="9340770" cy="160589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44403D84-04BE-4D5E-AF7D-F4768641A55C}"/>
                </a:ext>
              </a:extLst>
            </p:cNvPr>
            <p:cNvGrpSpPr/>
            <p:nvPr/>
          </p:nvGrpSpPr>
          <p:grpSpPr>
            <a:xfrm>
              <a:off x="1206099" y="1910190"/>
              <a:ext cx="8038322" cy="3992610"/>
              <a:chOff x="1206099" y="1647543"/>
              <a:chExt cx="8038322" cy="3992610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83231D8-4C97-4E66-928E-8A0F4200FE46}"/>
                  </a:ext>
                </a:extLst>
              </p:cNvPr>
              <p:cNvSpPr/>
              <p:nvPr/>
            </p:nvSpPr>
            <p:spPr>
              <a:xfrm>
                <a:off x="1206099" y="1647543"/>
                <a:ext cx="4326953" cy="11943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Map to </a:t>
                </a:r>
              </a:p>
              <a:p>
                <a:pPr algn="ctr"/>
                <a:r>
                  <a:rPr lang="en-US" altLang="zh-TW" sz="2000" dirty="0"/>
                  <a:t>Hermite-Gaussian Domain</a:t>
                </a:r>
                <a:endParaRPr lang="zh-TW" altLang="en-US" sz="2000" dirty="0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062CD0C-7B84-40A0-BA39-91AEB1B945C9}"/>
                  </a:ext>
                </a:extLst>
              </p:cNvPr>
              <p:cNvSpPr/>
              <p:nvPr/>
            </p:nvSpPr>
            <p:spPr>
              <a:xfrm>
                <a:off x="5913393" y="1647543"/>
                <a:ext cx="3331028" cy="11943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Twiddle Factor</a:t>
                </a:r>
                <a:endParaRPr lang="zh-TW" altLang="en-US" sz="20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922FEDE-69D1-4F20-8FD8-C0A04205ECD6}"/>
                  </a:ext>
                </a:extLst>
              </p:cNvPr>
              <p:cNvSpPr/>
              <p:nvPr/>
            </p:nvSpPr>
            <p:spPr>
              <a:xfrm>
                <a:off x="1206099" y="3200726"/>
                <a:ext cx="8038322" cy="8354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Phase Shift</a:t>
                </a:r>
                <a:endParaRPr lang="zh-TW" altLang="en-US" sz="20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7E4EC2A-0C7C-4C0A-80C5-083DA64374D7}"/>
                  </a:ext>
                </a:extLst>
              </p:cNvPr>
              <p:cNvSpPr/>
              <p:nvPr/>
            </p:nvSpPr>
            <p:spPr>
              <a:xfrm>
                <a:off x="3559744" y="4445835"/>
                <a:ext cx="3331028" cy="11943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dirty="0"/>
                  <a:t>Map to </a:t>
                </a:r>
              </a:p>
              <a:p>
                <a:pPr algn="ctr"/>
                <a:r>
                  <a:rPr lang="en-US" altLang="zh-TW" sz="2000" dirty="0"/>
                  <a:t>t</a:t>
                </a:r>
                <a:r>
                  <a:rPr lang="el-GR" altLang="zh-TW" sz="2000" baseline="-25000" dirty="0"/>
                  <a:t>α</a:t>
                </a:r>
                <a:r>
                  <a:rPr lang="en-US" altLang="zh-TW" sz="2000" dirty="0"/>
                  <a:t> Domain</a:t>
                </a:r>
                <a:endParaRPr lang="zh-TW" altLang="en-US" sz="2000" dirty="0"/>
              </a:p>
            </p:txBody>
          </p:sp>
          <p:sp>
            <p:nvSpPr>
              <p:cNvPr id="9" name="箭號: 向下 8">
                <a:extLst>
                  <a:ext uri="{FF2B5EF4-FFF2-40B4-BE49-F238E27FC236}">
                    <a16:creationId xmlns:a16="http://schemas.microsoft.com/office/drawing/2014/main" id="{22AE5AD7-5D4C-464F-96F1-B9AD171D2983}"/>
                  </a:ext>
                </a:extLst>
              </p:cNvPr>
              <p:cNvSpPr/>
              <p:nvPr/>
            </p:nvSpPr>
            <p:spPr>
              <a:xfrm>
                <a:off x="5006701" y="4036179"/>
                <a:ext cx="437115" cy="379487"/>
              </a:xfrm>
              <a:prstGeom prst="down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0" name="箭號: 向下 9">
                <a:extLst>
                  <a:ext uri="{FF2B5EF4-FFF2-40B4-BE49-F238E27FC236}">
                    <a16:creationId xmlns:a16="http://schemas.microsoft.com/office/drawing/2014/main" id="{36BC7477-F3D1-441E-8C64-A450F83142C4}"/>
                  </a:ext>
                </a:extLst>
              </p:cNvPr>
              <p:cNvSpPr/>
              <p:nvPr/>
            </p:nvSpPr>
            <p:spPr>
              <a:xfrm>
                <a:off x="2993408" y="2841861"/>
                <a:ext cx="437115" cy="379487"/>
              </a:xfrm>
              <a:prstGeom prst="down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1" name="箭號: 向下 10">
                <a:extLst>
                  <a:ext uri="{FF2B5EF4-FFF2-40B4-BE49-F238E27FC236}">
                    <a16:creationId xmlns:a16="http://schemas.microsoft.com/office/drawing/2014/main" id="{170DF16C-15E4-4A62-AF36-F291C434236A}"/>
                  </a:ext>
                </a:extLst>
              </p:cNvPr>
              <p:cNvSpPr/>
              <p:nvPr/>
            </p:nvSpPr>
            <p:spPr>
              <a:xfrm>
                <a:off x="7320361" y="2841860"/>
                <a:ext cx="437115" cy="379487"/>
              </a:xfrm>
              <a:prstGeom prst="downArrow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</p:grpSp>
        <p:sp>
          <p:nvSpPr>
            <p:cNvPr id="13" name="箭號: 向下 12">
              <a:extLst>
                <a:ext uri="{FF2B5EF4-FFF2-40B4-BE49-F238E27FC236}">
                  <a16:creationId xmlns:a16="http://schemas.microsoft.com/office/drawing/2014/main" id="{11E322EB-307B-4793-BB73-4D7B9AA54DF9}"/>
                </a:ext>
              </a:extLst>
            </p:cNvPr>
            <p:cNvSpPr/>
            <p:nvPr/>
          </p:nvSpPr>
          <p:spPr>
            <a:xfrm>
              <a:off x="2993407" y="1502869"/>
              <a:ext cx="437115" cy="379487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5" name="箭號: 向下 14">
              <a:extLst>
                <a:ext uri="{FF2B5EF4-FFF2-40B4-BE49-F238E27FC236}">
                  <a16:creationId xmlns:a16="http://schemas.microsoft.com/office/drawing/2014/main" id="{9C6B7ADB-57FD-446C-91A9-87361A7CBB21}"/>
                </a:ext>
              </a:extLst>
            </p:cNvPr>
            <p:cNvSpPr/>
            <p:nvPr/>
          </p:nvSpPr>
          <p:spPr>
            <a:xfrm>
              <a:off x="7320360" y="1492949"/>
              <a:ext cx="437115" cy="379487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6" name="箭號: 向下 15">
              <a:extLst>
                <a:ext uri="{FF2B5EF4-FFF2-40B4-BE49-F238E27FC236}">
                  <a16:creationId xmlns:a16="http://schemas.microsoft.com/office/drawing/2014/main" id="{8D3C4D43-BCA6-4EC8-82A9-554791B52D1F}"/>
                </a:ext>
              </a:extLst>
            </p:cNvPr>
            <p:cNvSpPr/>
            <p:nvPr/>
          </p:nvSpPr>
          <p:spPr>
            <a:xfrm>
              <a:off x="5006701" y="5893760"/>
              <a:ext cx="437115" cy="379487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C0E28F1-9290-4C2A-A028-DB846C5D0576}"/>
                </a:ext>
              </a:extLst>
            </p:cNvPr>
            <p:cNvSpPr txBox="1"/>
            <p:nvPr/>
          </p:nvSpPr>
          <p:spPr>
            <a:xfrm>
              <a:off x="2489898" y="925975"/>
              <a:ext cx="1759353" cy="546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Input f</a:t>
              </a:r>
              <a:endParaRPr lang="zh-TW" altLang="en-US" sz="2000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E97012A-D7A5-400C-9E0A-5E2E521AFBD9}"/>
                </a:ext>
              </a:extLst>
            </p:cNvPr>
            <p:cNvSpPr txBox="1"/>
            <p:nvPr/>
          </p:nvSpPr>
          <p:spPr>
            <a:xfrm>
              <a:off x="6113924" y="929854"/>
              <a:ext cx="3474915" cy="546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Rotation angle </a:t>
              </a:r>
              <a:r>
                <a:rPr lang="el-GR" altLang="zh-TW" sz="2000" dirty="0"/>
                <a:t>α</a:t>
              </a:r>
              <a:endParaRPr lang="zh-TW" altLang="en-US" sz="2000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B27DE37-FA10-47B1-9C29-E578AB3A3545}"/>
                </a:ext>
              </a:extLst>
            </p:cNvPr>
            <p:cNvSpPr txBox="1"/>
            <p:nvPr/>
          </p:nvSpPr>
          <p:spPr>
            <a:xfrm>
              <a:off x="3706358" y="6273564"/>
              <a:ext cx="3474915" cy="546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Rotated input f</a:t>
              </a:r>
              <a:endParaRPr lang="zh-TW" altLang="en-US" sz="2000" dirty="0"/>
            </a:p>
          </p:txBody>
        </p:sp>
      </p:grpSp>
      <p:graphicFrame>
        <p:nvGraphicFramePr>
          <p:cNvPr id="24" name="圖表 23">
            <a:extLst>
              <a:ext uri="{FF2B5EF4-FFF2-40B4-BE49-F238E27FC236}">
                <a16:creationId xmlns:a16="http://schemas.microsoft.com/office/drawing/2014/main" id="{D6589F1E-D44A-43EC-9E0B-5B85AF8406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8529661"/>
              </p:ext>
            </p:extLst>
          </p:nvPr>
        </p:nvGraphicFramePr>
        <p:xfrm>
          <a:off x="7183254" y="3117215"/>
          <a:ext cx="4716779" cy="2687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C3C3A97D-9C19-4D6A-BFC6-FCBAF1678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89" y="1213296"/>
            <a:ext cx="8596668" cy="388077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Use dataflow for parallel computing of “map to Hermite-Gaussian Domain” and “Twiddle Factor”</a:t>
            </a:r>
          </a:p>
        </p:txBody>
      </p:sp>
    </p:spTree>
    <p:extLst>
      <p:ext uri="{BB962C8B-B14F-4D97-AF65-F5344CB8AC3E}">
        <p14:creationId xmlns:p14="http://schemas.microsoft.com/office/powerpoint/2010/main" val="3124462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24791863-6BCA-4950-ACF9-918206C69724}"/>
              </a:ext>
            </a:extLst>
          </p:cNvPr>
          <p:cNvGrpSpPr/>
          <p:nvPr/>
        </p:nvGrpSpPr>
        <p:grpSpPr>
          <a:xfrm>
            <a:off x="1243041" y="4560725"/>
            <a:ext cx="4377352" cy="1181100"/>
            <a:chOff x="-191240" y="5467179"/>
            <a:chExt cx="4377352" cy="1181100"/>
          </a:xfrm>
        </p:grpSpPr>
        <p:pic>
          <p:nvPicPr>
            <p:cNvPr id="2052" name="Picture 4" descr="https://media.discordapp.net/attachments/799142233739362314/801834108548022313/unknown.png">
              <a:extLst>
                <a:ext uri="{FF2B5EF4-FFF2-40B4-BE49-F238E27FC236}">
                  <a16:creationId xmlns:a16="http://schemas.microsoft.com/office/drawing/2014/main" id="{ACE9F5E9-6F5A-4A05-ABC5-E8439591D4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07"/>
            <a:stretch/>
          </p:blipFill>
          <p:spPr bwMode="auto">
            <a:xfrm>
              <a:off x="2676690" y="5467179"/>
              <a:ext cx="1509422" cy="118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https://media.discordapp.net/attachments/799142233739362314/801834108548022313/unknown.png">
              <a:extLst>
                <a:ext uri="{FF2B5EF4-FFF2-40B4-BE49-F238E27FC236}">
                  <a16:creationId xmlns:a16="http://schemas.microsoft.com/office/drawing/2014/main" id="{6221DB09-B4CD-45BC-89CA-4558E895DD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269"/>
            <a:stretch/>
          </p:blipFill>
          <p:spPr bwMode="auto">
            <a:xfrm>
              <a:off x="-191240" y="5467179"/>
              <a:ext cx="2981094" cy="118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" descr="https://media.discordapp.net/attachments/799142233739362314/801834055774896128/unknown.png">
            <a:extLst>
              <a:ext uri="{FF2B5EF4-FFF2-40B4-BE49-F238E27FC236}">
                <a16:creationId xmlns:a16="http://schemas.microsoft.com/office/drawing/2014/main" id="{25C66CFA-07D9-4C68-9EB6-112BE6D0C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684" y="4481265"/>
            <a:ext cx="1197250" cy="137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edia.discordapp.net/attachments/799142233739362314/801824566161834024/unknown.png">
            <a:extLst>
              <a:ext uri="{FF2B5EF4-FFF2-40B4-BE49-F238E27FC236}">
                <a16:creationId xmlns:a16="http://schemas.microsoft.com/office/drawing/2014/main" id="{092F415A-6485-45E6-A227-CA63A0458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43" y="1672041"/>
            <a:ext cx="4024174" cy="157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48D152E-B58E-4ECC-8C35-5D73B1E26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08384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HLS Optimization (4)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777E1B-1E7B-4236-84C6-4B563D885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259" y="1012752"/>
            <a:ext cx="9058815" cy="3880773"/>
          </a:xfrm>
        </p:spPr>
        <p:txBody>
          <a:bodyPr>
            <a:normAutofit/>
          </a:bodyPr>
          <a:lstStyle/>
          <a:p>
            <a:endParaRPr lang="zh-TW" altLang="en-US" sz="2400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76A1456B-288B-4775-B3F1-3DE9793FD53A}"/>
              </a:ext>
            </a:extLst>
          </p:cNvPr>
          <p:cNvCxnSpPr>
            <a:cxnSpLocks/>
          </p:cNvCxnSpPr>
          <p:nvPr/>
        </p:nvCxnSpPr>
        <p:spPr>
          <a:xfrm>
            <a:off x="3431717" y="3292153"/>
            <a:ext cx="0" cy="93461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FAA950B9-D301-40CB-AB19-A73BB006EF91}"/>
              </a:ext>
            </a:extLst>
          </p:cNvPr>
          <p:cNvSpPr/>
          <p:nvPr/>
        </p:nvSpPr>
        <p:spPr>
          <a:xfrm rot="5400000">
            <a:off x="3259100" y="189508"/>
            <a:ext cx="345234" cy="34036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https://media.discordapp.net/attachments/799142233739362314/801824776217559040/unknown.png">
            <a:extLst>
              <a:ext uri="{FF2B5EF4-FFF2-40B4-BE49-F238E27FC236}">
                <a16:creationId xmlns:a16="http://schemas.microsoft.com/office/drawing/2014/main" id="{622DC111-DFFB-40F9-9E1B-3A23032AA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247" y="1690706"/>
            <a:ext cx="1302850" cy="154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5782A75E-4D46-42E5-9C6D-3CAF37E5BB5F}"/>
              </a:ext>
            </a:extLst>
          </p:cNvPr>
          <p:cNvSpPr/>
          <p:nvPr/>
        </p:nvSpPr>
        <p:spPr>
          <a:xfrm rot="10800000">
            <a:off x="5512388" y="1723052"/>
            <a:ext cx="846265" cy="15316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B410B99-2ADE-4916-B574-CCE15DE9306D}"/>
              </a:ext>
            </a:extLst>
          </p:cNvPr>
          <p:cNvSpPr/>
          <p:nvPr/>
        </p:nvSpPr>
        <p:spPr>
          <a:xfrm rot="10800000">
            <a:off x="1480984" y="4364482"/>
            <a:ext cx="971832" cy="15316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A30D177-552C-4A72-A84D-1C6422F1BDAC}"/>
              </a:ext>
            </a:extLst>
          </p:cNvPr>
          <p:cNvSpPr/>
          <p:nvPr/>
        </p:nvSpPr>
        <p:spPr>
          <a:xfrm rot="10800000">
            <a:off x="5676535" y="4560725"/>
            <a:ext cx="812444" cy="2705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" name="圖表 13">
            <a:extLst>
              <a:ext uri="{FF2B5EF4-FFF2-40B4-BE49-F238E27FC236}">
                <a16:creationId xmlns:a16="http://schemas.microsoft.com/office/drawing/2014/main" id="{248F8C8C-6F23-4241-AF2F-55EB88D95A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865985"/>
              </p:ext>
            </p:extLst>
          </p:nvPr>
        </p:nvGraphicFramePr>
        <p:xfrm>
          <a:off x="7457683" y="3089905"/>
          <a:ext cx="4570095" cy="2687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2050" name="Picture 2" descr="https://media.discordapp.net/attachments/799142233739362314/801834055774896128/unknown.png">
            <a:extLst>
              <a:ext uri="{FF2B5EF4-FFF2-40B4-BE49-F238E27FC236}">
                <a16:creationId xmlns:a16="http://schemas.microsoft.com/office/drawing/2014/main" id="{CB295104-2C3F-4D59-9588-DB864919B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0" y="1764882"/>
            <a:ext cx="1197250" cy="137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media.discordapp.net/attachments/799142233739362314/801834844072968213/unknown.png">
            <a:extLst>
              <a:ext uri="{FF2B5EF4-FFF2-40B4-BE49-F238E27FC236}">
                <a16:creationId xmlns:a16="http://schemas.microsoft.com/office/drawing/2014/main" id="{18EAACDB-E6C5-4017-89CC-D0A8EA7D4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32" y="4481265"/>
            <a:ext cx="1348237" cy="142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s://media.discordapp.net/attachments/799142233739362314/801834844072968213/unknown.png">
            <a:extLst>
              <a:ext uri="{FF2B5EF4-FFF2-40B4-BE49-F238E27FC236}">
                <a16:creationId xmlns:a16="http://schemas.microsoft.com/office/drawing/2014/main" id="{FB8700E6-B112-4184-A2AC-93BF37866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17"/>
          <a:stretch/>
        </p:blipFill>
        <p:spPr bwMode="auto">
          <a:xfrm>
            <a:off x="1243040" y="1671684"/>
            <a:ext cx="242253" cy="157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C823D118-F2BC-45D4-BEFA-5F36D35FF538}"/>
              </a:ext>
            </a:extLst>
          </p:cNvPr>
          <p:cNvSpPr/>
          <p:nvPr/>
        </p:nvSpPr>
        <p:spPr>
          <a:xfrm rot="10800000">
            <a:off x="319500" y="1838131"/>
            <a:ext cx="846265" cy="3172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3D4DCAE4-C570-4C4F-A92D-079FF6A7321F}"/>
              </a:ext>
            </a:extLst>
          </p:cNvPr>
          <p:cNvCxnSpPr>
            <a:cxnSpLocks/>
          </p:cNvCxnSpPr>
          <p:nvPr/>
        </p:nvCxnSpPr>
        <p:spPr>
          <a:xfrm>
            <a:off x="2360645" y="3704253"/>
            <a:ext cx="107107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乘號 10">
            <a:extLst>
              <a:ext uri="{FF2B5EF4-FFF2-40B4-BE49-F238E27FC236}">
                <a16:creationId xmlns:a16="http://schemas.microsoft.com/office/drawing/2014/main" id="{ED7CA83E-5F2B-4129-8625-1843B8538560}"/>
              </a:ext>
            </a:extLst>
          </p:cNvPr>
          <p:cNvSpPr/>
          <p:nvPr/>
        </p:nvSpPr>
        <p:spPr>
          <a:xfrm>
            <a:off x="3061811" y="3393703"/>
            <a:ext cx="705194" cy="57849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90352C-D9B3-4779-9EEF-E9ACE3B6DB62}"/>
              </a:ext>
            </a:extLst>
          </p:cNvPr>
          <p:cNvSpPr txBox="1"/>
          <p:nvPr/>
        </p:nvSpPr>
        <p:spPr>
          <a:xfrm>
            <a:off x="1268119" y="3359786"/>
            <a:ext cx="971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Twiddle Factor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089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-0.00039 0.0442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19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2.08333E-6 0.0409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06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00065 0.0442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19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3333E-6 L 0.09518 -0.0013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4422 L -0.00052 0.1611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83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518 -0.00139 L 0.22916 -0.0057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93" y="-2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4422 L 0.00104 0.1460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509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4097 L -0.0013 0.1479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7" grpId="2" animBg="1"/>
      <p:bldP spid="34" grpId="0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24" grpId="0" animBg="1"/>
      <p:bldP spid="24" grpId="1" animBg="1"/>
      <p:bldP spid="24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479733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Outline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837094"/>
            <a:ext cx="8596668" cy="3880773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tx1"/>
                </a:solidFill>
              </a:rPr>
              <a:t>Problem Formulation</a:t>
            </a:r>
          </a:p>
          <a:p>
            <a:r>
              <a:rPr lang="en-US" altLang="zh-TW" sz="2800" dirty="0">
                <a:solidFill>
                  <a:schemeClr val="tx1"/>
                </a:solidFill>
              </a:rPr>
              <a:t>(Discrete) Fractional Fourier Transform</a:t>
            </a:r>
          </a:p>
          <a:p>
            <a:r>
              <a:rPr lang="en-US" altLang="zh-TW" sz="2800" dirty="0">
                <a:solidFill>
                  <a:schemeClr val="tx1"/>
                </a:solidFill>
              </a:rPr>
              <a:t>Algorithm Simulation</a:t>
            </a:r>
          </a:p>
          <a:p>
            <a:r>
              <a:rPr lang="en-US" altLang="zh-TW" sz="2800" dirty="0">
                <a:solidFill>
                  <a:schemeClr val="tx1"/>
                </a:solidFill>
              </a:rPr>
              <a:t>Hardware Architecture &amp; HLS Optimization</a:t>
            </a:r>
          </a:p>
          <a:p>
            <a:r>
              <a:rPr lang="en-US" altLang="zh-TW" sz="2800" dirty="0">
                <a:solidFill>
                  <a:schemeClr val="tx1"/>
                </a:solidFill>
              </a:rPr>
              <a:t>Bring up PYNQ System</a:t>
            </a:r>
          </a:p>
          <a:p>
            <a:r>
              <a:rPr lang="en-US" altLang="zh-TW" sz="2800" dirty="0">
                <a:solidFill>
                  <a:schemeClr val="tx1"/>
                </a:solidFill>
              </a:rPr>
              <a:t>Conclusion</a:t>
            </a:r>
          </a:p>
          <a:p>
            <a:endParaRPr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31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C1CAC-E2C6-4DD1-924D-11FF1D2EC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10" y="234535"/>
            <a:ext cx="8596668" cy="1092741"/>
          </a:xfrm>
        </p:spPr>
        <p:txBody>
          <a:bodyPr/>
          <a:lstStyle/>
          <a:p>
            <a:r>
              <a:rPr lang="en-US" altLang="zh-TW" dirty="0"/>
              <a:t>HLS Optimization - Summary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1D67A8F-63C4-403A-8F6B-4C02F088C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506" y="2664727"/>
            <a:ext cx="5585991" cy="395873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B6EF820-D2FA-4E96-A335-2E6C7D5E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35" y="3556193"/>
            <a:ext cx="4801771" cy="330180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A5F31BE-BBDB-420D-BF93-952C1E531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62" y="873465"/>
            <a:ext cx="4928719" cy="2698405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D5392074-C90C-45B7-9F24-D4F14EBCD91E}"/>
              </a:ext>
            </a:extLst>
          </p:cNvPr>
          <p:cNvSpPr txBox="1">
            <a:spLocks/>
          </p:cNvSpPr>
          <p:nvPr/>
        </p:nvSpPr>
        <p:spPr>
          <a:xfrm>
            <a:off x="5814754" y="1895364"/>
            <a:ext cx="5685493" cy="1092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3200" dirty="0">
                <a:solidFill>
                  <a:srgbClr val="FF0000"/>
                </a:solidFill>
              </a:rPr>
              <a:t>Improvement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57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152E-B58E-4ECC-8C35-5D73B1E26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49" y="363348"/>
            <a:ext cx="8596668" cy="1320800"/>
          </a:xfrm>
        </p:spPr>
        <p:txBody>
          <a:bodyPr/>
          <a:lstStyle/>
          <a:p>
            <a:r>
              <a:rPr lang="en-US" altLang="zh-TW" dirty="0"/>
              <a:t>Bring up PYNQ System (1)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68D6BEF-1054-4477-BE08-F614C3B22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83" y="1293079"/>
            <a:ext cx="8596668" cy="3880773"/>
          </a:xfrm>
        </p:spPr>
        <p:txBody>
          <a:bodyPr>
            <a:normAutofit/>
          </a:bodyPr>
          <a:lstStyle/>
          <a:p>
            <a:endParaRPr lang="zh-TW" altLang="en-US" sz="2400" dirty="0"/>
          </a:p>
        </p:txBody>
      </p:sp>
      <p:pic>
        <p:nvPicPr>
          <p:cNvPr id="3074" name="Picture 2" descr="https://media.discordapp.net/attachments/799142233739362314/801833804011929620/unknown.png">
            <a:extLst>
              <a:ext uri="{FF2B5EF4-FFF2-40B4-BE49-F238E27FC236}">
                <a16:creationId xmlns:a16="http://schemas.microsoft.com/office/drawing/2014/main" id="{B1B1FF3D-0BF2-49F6-AF35-818C13DC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26" y="1209487"/>
            <a:ext cx="10131005" cy="307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media.discordapp.net/attachments/799142233739362314/801838931905478696/unknown.png">
            <a:extLst>
              <a:ext uri="{FF2B5EF4-FFF2-40B4-BE49-F238E27FC236}">
                <a16:creationId xmlns:a16="http://schemas.microsoft.com/office/drawing/2014/main" id="{30EA1676-6A26-482C-8275-80876625A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20" y="4752974"/>
            <a:ext cx="4336897" cy="192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media.discordapp.net/attachments/799142233739362314/801839004743499786/unknown.png">
            <a:extLst>
              <a:ext uri="{FF2B5EF4-FFF2-40B4-BE49-F238E27FC236}">
                <a16:creationId xmlns:a16="http://schemas.microsoft.com/office/drawing/2014/main" id="{AE321B73-E3D9-49B5-AA57-CFEC9A8AC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039" y="5546488"/>
            <a:ext cx="7151108" cy="94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56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D152E-B58E-4ECC-8C35-5D73B1E26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49" y="132448"/>
            <a:ext cx="8596668" cy="1320800"/>
          </a:xfrm>
        </p:spPr>
        <p:txBody>
          <a:bodyPr/>
          <a:lstStyle/>
          <a:p>
            <a:r>
              <a:rPr lang="en-US" altLang="zh-TW" dirty="0"/>
              <a:t>Bring up PYNQ System (2)</a:t>
            </a:r>
          </a:p>
        </p:txBody>
      </p:sp>
      <p:pic>
        <p:nvPicPr>
          <p:cNvPr id="3078" name="Picture 6" descr="https://media.discordapp.net/attachments/799142233739362314/801839004743499786/unknown.png">
            <a:extLst>
              <a:ext uri="{FF2B5EF4-FFF2-40B4-BE49-F238E27FC236}">
                <a16:creationId xmlns:a16="http://schemas.microsoft.com/office/drawing/2014/main" id="{AE321B73-E3D9-49B5-AA57-CFEC9A8AC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" y="871996"/>
            <a:ext cx="9961543" cy="132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media.discordapp.net/attachments/799142233739362314/801839244984320071/untitled.jpg">
            <a:extLst>
              <a:ext uri="{FF2B5EF4-FFF2-40B4-BE49-F238E27FC236}">
                <a16:creationId xmlns:a16="http://schemas.microsoft.com/office/drawing/2014/main" id="{FE8765E9-D64A-4077-B5FB-ACA0AF4CA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768" y="3193952"/>
            <a:ext cx="4588758" cy="344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4351D53-0194-43AB-987F-F8C67F24F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96" y="3193952"/>
            <a:ext cx="4588758" cy="348980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828E019-C8EB-4F11-92A2-42249DAD9484}"/>
              </a:ext>
            </a:extLst>
          </p:cNvPr>
          <p:cNvSpPr txBox="1"/>
          <p:nvPr/>
        </p:nvSpPr>
        <p:spPr>
          <a:xfrm>
            <a:off x="1234099" y="2512437"/>
            <a:ext cx="3584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Algorithm Simulation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3EAAEA4-DFE2-49C8-BC2D-EE3230623F1A}"/>
              </a:ext>
            </a:extLst>
          </p:cNvPr>
          <p:cNvSpPr txBox="1"/>
          <p:nvPr/>
        </p:nvSpPr>
        <p:spPr>
          <a:xfrm>
            <a:off x="6214871" y="2512437"/>
            <a:ext cx="4086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Implementation Result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5020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E3B2BD-585B-41E8-8E69-34C4036C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16" y="343382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Conclusion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AE2342-1C09-46E1-9093-889A97B61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16" y="1372867"/>
            <a:ext cx="8906504" cy="3880773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The filtered result has similar (or even better) performance as software simulation.</a:t>
            </a:r>
          </a:p>
          <a:p>
            <a:r>
              <a:rPr lang="en-US" altLang="zh-TW" sz="2800" dirty="0"/>
              <a:t>The latency of the 256-point </a:t>
            </a:r>
            <a:r>
              <a:rPr lang="en-US" altLang="zh-TW" sz="2800" dirty="0" err="1"/>
              <a:t>DFrFT</a:t>
            </a:r>
            <a:r>
              <a:rPr lang="en-US" altLang="zh-TW" sz="2800" dirty="0"/>
              <a:t> kernel is 0.3ms; on the other hand, sample rate of audio signals is usually 44100Hz.</a:t>
            </a:r>
          </a:p>
          <a:p>
            <a:r>
              <a:rPr lang="en-US" altLang="zh-TW" sz="2800" dirty="0"/>
              <a:t>Which means the </a:t>
            </a:r>
            <a:r>
              <a:rPr lang="en-US" altLang="zh-TW" sz="2800" dirty="0" err="1"/>
              <a:t>DFrFT</a:t>
            </a:r>
            <a:r>
              <a:rPr lang="en-US" altLang="zh-TW" sz="2800" dirty="0"/>
              <a:t> kernel as well as the filtering function could reach real-time performance.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58474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4717" y="2838994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altLang="zh-TW" sz="6600" dirty="0"/>
              <a:t>Thanks for listening!!!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3241478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621B-5DC9-42FA-831F-5C3D0FD6E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2654"/>
            <a:ext cx="7861891" cy="1320800"/>
          </a:xfrm>
        </p:spPr>
        <p:txBody>
          <a:bodyPr/>
          <a:lstStyle/>
          <a:p>
            <a:r>
              <a:rPr lang="en-US" altLang="zh-TW" sz="4400" dirty="0"/>
              <a:t>Problem Formulation (1/2)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DF1F-DFFD-4017-A5D4-66464F419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3636"/>
            <a:ext cx="8596668" cy="4416748"/>
          </a:xfrm>
        </p:spPr>
        <p:txBody>
          <a:bodyPr>
            <a:normAutofit/>
          </a:bodyPr>
          <a:lstStyle/>
          <a:p>
            <a:r>
              <a:rPr lang="en-US" sz="2800" dirty="0"/>
              <a:t>We can use Fourier Transform to do the filtering in frequency domain. </a:t>
            </a:r>
          </a:p>
          <a:p>
            <a:r>
              <a:rPr lang="en-US" sz="2800" dirty="0"/>
              <a:t>However, when the time-frequency plot is shown as below, such signal can’t be filtered using Fourier Transform.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00ADE8-C89F-4A39-B320-F73DCF469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681" y="3179433"/>
            <a:ext cx="4564342" cy="35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5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621B-5DC9-42FA-831F-5C3D0FD6E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933" y="253373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Problem Formulation (2/2)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DF1F-DFFD-4017-A5D4-66464F419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400" y="1088653"/>
            <a:ext cx="8709734" cy="4680693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Our goal is to obtain the clear signal. </a:t>
            </a:r>
          </a:p>
          <a:p>
            <a:r>
              <a:rPr lang="en-US" sz="2800" dirty="0"/>
              <a:t>We use </a:t>
            </a:r>
            <a:r>
              <a:rPr lang="en-US" sz="2800" dirty="0" err="1"/>
              <a:t>FrFT</a:t>
            </a:r>
            <a:r>
              <a:rPr lang="en-US" sz="2800" dirty="0"/>
              <a:t> to </a:t>
            </a:r>
            <a:r>
              <a:rPr lang="en-US" altLang="zh-TW" sz="2800" dirty="0"/>
              <a:t>filter out the noise </a:t>
            </a:r>
            <a:r>
              <a:rPr lang="en-US" sz="2800" dirty="0"/>
              <a:t>which could not be removed by traditional FFT method.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D6F836-89E6-4C40-8AAD-4E96286C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83" y="3006182"/>
            <a:ext cx="10542311" cy="368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8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4D7025-661C-4CC9-B4B3-21E02F1C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Block Diagram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95BD8F-BFB1-40CB-82A0-87DA23E12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6078" y="1607037"/>
            <a:ext cx="1100826" cy="701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/>
              <a:t>Host</a:t>
            </a:r>
            <a:endParaRPr lang="zh-TW" altLang="en-US" sz="2800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3711895-CD50-4E8D-9698-5606007B2B61}"/>
              </a:ext>
            </a:extLst>
          </p:cNvPr>
          <p:cNvCxnSpPr>
            <a:cxnSpLocks/>
          </p:cNvCxnSpPr>
          <p:nvPr/>
        </p:nvCxnSpPr>
        <p:spPr>
          <a:xfrm>
            <a:off x="4993980" y="1429305"/>
            <a:ext cx="21900" cy="523782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19EB9B0-DE86-4709-A653-59FAAC028442}"/>
              </a:ext>
            </a:extLst>
          </p:cNvPr>
          <p:cNvSpPr txBox="1">
            <a:spLocks/>
          </p:cNvSpPr>
          <p:nvPr/>
        </p:nvSpPr>
        <p:spPr>
          <a:xfrm>
            <a:off x="5207334" y="1624901"/>
            <a:ext cx="1735843" cy="618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zh-TW" sz="2800" dirty="0"/>
              <a:t>Kernel</a:t>
            </a:r>
            <a:endParaRPr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696BC6E-FA6A-4273-A19F-73A9D44EF955}"/>
              </a:ext>
            </a:extLst>
          </p:cNvPr>
          <p:cNvSpPr/>
          <p:nvPr/>
        </p:nvSpPr>
        <p:spPr>
          <a:xfrm>
            <a:off x="6800295" y="2308194"/>
            <a:ext cx="2139494" cy="41902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132B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Kernel Function</a:t>
            </a:r>
          </a:p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(</a:t>
            </a:r>
            <a:r>
              <a:rPr lang="en-US" altLang="zh-TW" sz="2000" dirty="0" err="1">
                <a:solidFill>
                  <a:schemeClr val="tx1"/>
                </a:solidFill>
              </a:rPr>
              <a:t>DFrFT</a:t>
            </a:r>
            <a:r>
              <a:rPr lang="en-US" altLang="zh-TW" sz="2000" dirty="0">
                <a:solidFill>
                  <a:schemeClr val="tx1"/>
                </a:solidFill>
              </a:rPr>
              <a:t>)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3617E7-89E3-4DEF-80C1-3DBABE3D0622}"/>
              </a:ext>
            </a:extLst>
          </p:cNvPr>
          <p:cNvSpPr/>
          <p:nvPr/>
        </p:nvSpPr>
        <p:spPr>
          <a:xfrm>
            <a:off x="1313896" y="2308194"/>
            <a:ext cx="3089424" cy="4190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2442D5A2-9516-4718-BDFD-E0FC855FC7D9}"/>
              </a:ext>
            </a:extLst>
          </p:cNvPr>
          <p:cNvSpPr txBox="1">
            <a:spLocks/>
          </p:cNvSpPr>
          <p:nvPr/>
        </p:nvSpPr>
        <p:spPr>
          <a:xfrm>
            <a:off x="2090693" y="1953265"/>
            <a:ext cx="1824362" cy="701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zh-TW" sz="2000" dirty="0"/>
              <a:t>Host Program</a:t>
            </a:r>
            <a:endParaRPr lang="zh-TW" altLang="en-US" sz="2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9B5E5A-AB5E-45C4-BF26-038C182299C6}"/>
              </a:ext>
            </a:extLst>
          </p:cNvPr>
          <p:cNvSpPr/>
          <p:nvPr/>
        </p:nvSpPr>
        <p:spPr>
          <a:xfrm>
            <a:off x="1811045" y="2658772"/>
            <a:ext cx="2175033" cy="646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Read Signal Samples</a:t>
            </a:r>
            <a:endParaRPr lang="zh-TW" altLang="en-US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F8E4BBC-0A0E-4F82-BAD0-CBEFC4C92459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242874" y="2982202"/>
            <a:ext cx="568171" cy="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6E43B03C-B605-41A1-8784-756F515D19A2}"/>
              </a:ext>
            </a:extLst>
          </p:cNvPr>
          <p:cNvSpPr txBox="1">
            <a:spLocks/>
          </p:cNvSpPr>
          <p:nvPr/>
        </p:nvSpPr>
        <p:spPr>
          <a:xfrm>
            <a:off x="342073" y="2582190"/>
            <a:ext cx="1176279" cy="701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zh-TW" sz="2000" dirty="0"/>
              <a:t>Input File</a:t>
            </a:r>
            <a:endParaRPr lang="zh-TW" altLang="en-US" sz="2000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40BF11C-61E8-49C0-894C-98CA50D0E0A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986078" y="2982202"/>
            <a:ext cx="281421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09E5C3BF-31BC-44C1-884D-60748AF091CF}"/>
              </a:ext>
            </a:extLst>
          </p:cNvPr>
          <p:cNvSpPr txBox="1">
            <a:spLocks/>
          </p:cNvSpPr>
          <p:nvPr/>
        </p:nvSpPr>
        <p:spPr>
          <a:xfrm>
            <a:off x="5355460" y="2289208"/>
            <a:ext cx="901381" cy="7011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zh-TW" sz="2000" dirty="0"/>
              <a:t>Input Signal</a:t>
            </a:r>
            <a:endParaRPr lang="zh-TW" altLang="en-US" sz="20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F5C481B-E0CA-411F-A4A7-F5CA8210D99A}"/>
              </a:ext>
            </a:extLst>
          </p:cNvPr>
          <p:cNvSpPr/>
          <p:nvPr/>
        </p:nvSpPr>
        <p:spPr>
          <a:xfrm>
            <a:off x="1811045" y="3706338"/>
            <a:ext cx="2175033" cy="11231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Cutoff</a:t>
            </a:r>
            <a:endParaRPr lang="zh-TW" altLang="en-US" dirty="0"/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23C260BF-08EF-44E8-899B-339919018150}"/>
              </a:ext>
            </a:extLst>
          </p:cNvPr>
          <p:cNvSpPr txBox="1">
            <a:spLocks/>
          </p:cNvSpPr>
          <p:nvPr/>
        </p:nvSpPr>
        <p:spPr>
          <a:xfrm>
            <a:off x="6962324" y="1955505"/>
            <a:ext cx="2291299" cy="701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zh-TW" sz="2000" dirty="0"/>
              <a:t>Kernel Function</a:t>
            </a:r>
            <a:endParaRPr lang="zh-TW" altLang="en-US" sz="2000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6F90AE2-A999-4EB6-B272-DBBFB4BE6CEE}"/>
              </a:ext>
            </a:extLst>
          </p:cNvPr>
          <p:cNvCxnSpPr>
            <a:cxnSpLocks/>
          </p:cNvCxnSpPr>
          <p:nvPr/>
        </p:nvCxnSpPr>
        <p:spPr>
          <a:xfrm flipH="1">
            <a:off x="3986078" y="4182161"/>
            <a:ext cx="28142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內容版面配置區 2">
                <a:extLst>
                  <a:ext uri="{FF2B5EF4-FFF2-40B4-BE49-F238E27FC236}">
                    <a16:creationId xmlns:a16="http://schemas.microsoft.com/office/drawing/2014/main" id="{6A83480F-FB1A-493D-9F0B-F946BA8CE3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48359" y="3402130"/>
                <a:ext cx="1358182" cy="7718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charset="2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TW" altLang="en-US" sz="20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altLang="zh-TW" sz="2000" dirty="0"/>
                  <a:t>Domain</a:t>
                </a:r>
              </a:p>
              <a:p>
                <a:pPr marL="0" indent="0">
                  <a:buFont typeface="Wingdings 3" charset="2"/>
                  <a:buNone/>
                </a:pPr>
                <a:r>
                  <a:rPr lang="en-US" altLang="zh-TW" sz="2000" dirty="0"/>
                  <a:t>Signal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24" name="內容版面配置區 2">
                <a:extLst>
                  <a:ext uri="{FF2B5EF4-FFF2-40B4-BE49-F238E27FC236}">
                    <a16:creationId xmlns:a16="http://schemas.microsoft.com/office/drawing/2014/main" id="{6A83480F-FB1A-493D-9F0B-F946BA8CE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359" y="3402130"/>
                <a:ext cx="1358182" cy="771870"/>
              </a:xfrm>
              <a:prstGeom prst="rect">
                <a:avLst/>
              </a:prstGeom>
              <a:blipFill>
                <a:blip r:embed="rId2"/>
                <a:stretch>
                  <a:fillRect l="-4444" t="-7752" b="-116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D76C70F-6E86-4A6D-80D1-8CF5E4642F10}"/>
              </a:ext>
            </a:extLst>
          </p:cNvPr>
          <p:cNvCxnSpPr>
            <a:cxnSpLocks/>
          </p:cNvCxnSpPr>
          <p:nvPr/>
        </p:nvCxnSpPr>
        <p:spPr>
          <a:xfrm>
            <a:off x="3986078" y="4554245"/>
            <a:ext cx="28142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內容版面配置區 2">
                <a:extLst>
                  <a:ext uri="{FF2B5EF4-FFF2-40B4-BE49-F238E27FC236}">
                    <a16:creationId xmlns:a16="http://schemas.microsoft.com/office/drawing/2014/main" id="{AF6F0CFC-98B3-49E4-8BDF-53D567C757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6093" y="4533447"/>
                <a:ext cx="1443988" cy="101799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charset="2"/>
                  <a:buNone/>
                </a:pPr>
                <a:r>
                  <a:rPr lang="en-US" altLang="zh-TW" sz="2000" b="0" dirty="0"/>
                  <a:t>Filtered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TW" altLang="en-US" sz="20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altLang="zh-TW" sz="2000" dirty="0"/>
                  <a:t>Domain Signal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31" name="內容版面配置區 2">
                <a:extLst>
                  <a:ext uri="{FF2B5EF4-FFF2-40B4-BE49-F238E27FC236}">
                    <a16:creationId xmlns:a16="http://schemas.microsoft.com/office/drawing/2014/main" id="{AF6F0CFC-98B3-49E4-8BDF-53D567C7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093" y="4533447"/>
                <a:ext cx="1443988" cy="1017999"/>
              </a:xfrm>
              <a:prstGeom prst="rect">
                <a:avLst/>
              </a:prstGeom>
              <a:blipFill>
                <a:blip r:embed="rId3"/>
                <a:stretch>
                  <a:fillRect l="-4184" t="-3550" b="-828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C34D5114-79DE-4146-8473-E4402A637FB9}"/>
              </a:ext>
            </a:extLst>
          </p:cNvPr>
          <p:cNvSpPr/>
          <p:nvPr/>
        </p:nvSpPr>
        <p:spPr>
          <a:xfrm>
            <a:off x="1783587" y="5349891"/>
            <a:ext cx="2175033" cy="8474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Save to File</a:t>
            </a:r>
            <a:endParaRPr lang="zh-TW" altLang="en-US" dirty="0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C943DEE6-F4D6-43D9-BB85-FB1DF45F3B8B}"/>
              </a:ext>
            </a:extLst>
          </p:cNvPr>
          <p:cNvCxnSpPr>
            <a:cxnSpLocks/>
          </p:cNvCxnSpPr>
          <p:nvPr/>
        </p:nvCxnSpPr>
        <p:spPr>
          <a:xfrm flipH="1">
            <a:off x="3958620" y="5780908"/>
            <a:ext cx="28142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id="{E38FAD6E-3E93-47D0-8B44-B3F3FA021DE6}"/>
              </a:ext>
            </a:extLst>
          </p:cNvPr>
          <p:cNvSpPr txBox="1">
            <a:spLocks/>
          </p:cNvSpPr>
          <p:nvPr/>
        </p:nvSpPr>
        <p:spPr>
          <a:xfrm>
            <a:off x="5306219" y="5757487"/>
            <a:ext cx="1176279" cy="7011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zh-TW" sz="2000" dirty="0"/>
              <a:t>Result Signal</a:t>
            </a:r>
            <a:endParaRPr lang="zh-TW" altLang="en-US" sz="2000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FAE83011-F4CB-4885-B939-339DA7948420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1143683" y="5773632"/>
            <a:ext cx="639904" cy="72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內容版面配置區 2">
            <a:extLst>
              <a:ext uri="{FF2B5EF4-FFF2-40B4-BE49-F238E27FC236}">
                <a16:creationId xmlns:a16="http://schemas.microsoft.com/office/drawing/2014/main" id="{FCDCEB04-2344-40F3-9142-B5C64DE773AA}"/>
              </a:ext>
            </a:extLst>
          </p:cNvPr>
          <p:cNvSpPr txBox="1">
            <a:spLocks/>
          </p:cNvSpPr>
          <p:nvPr/>
        </p:nvSpPr>
        <p:spPr>
          <a:xfrm>
            <a:off x="350680" y="5406908"/>
            <a:ext cx="1176279" cy="701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zh-TW" sz="2000" dirty="0"/>
              <a:t>Output File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68337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765BB-F95F-4EB0-A038-66D23CCDF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2" y="424406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Target Spec &amp; Result Summary</a:t>
            </a:r>
            <a:endParaRPr lang="zh-TW" altLang="en-US" sz="4000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055D59A-801D-43B0-A1FC-1F2ABCC789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5487409"/>
              </p:ext>
            </p:extLst>
          </p:nvPr>
        </p:nvGraphicFramePr>
        <p:xfrm>
          <a:off x="481092" y="1902928"/>
          <a:ext cx="5132630" cy="4004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6315">
                  <a:extLst>
                    <a:ext uri="{9D8B030D-6E8A-4147-A177-3AD203B41FA5}">
                      <a16:colId xmlns:a16="http://schemas.microsoft.com/office/drawing/2014/main" val="1072912962"/>
                    </a:ext>
                  </a:extLst>
                </a:gridCol>
                <a:gridCol w="2566315">
                  <a:extLst>
                    <a:ext uri="{9D8B030D-6E8A-4147-A177-3AD203B41FA5}">
                      <a16:colId xmlns:a16="http://schemas.microsoft.com/office/drawing/2014/main" val="3515827747"/>
                    </a:ext>
                  </a:extLst>
                </a:gridCol>
              </a:tblGrid>
              <a:tr h="76801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3600" dirty="0"/>
                        <a:t>Target Spec</a:t>
                      </a:r>
                      <a:endParaRPr lang="zh-TW" altLang="en-US" sz="3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281410"/>
                  </a:ext>
                </a:extLst>
              </a:tr>
              <a:tr h="768017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Accuracy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Error less than 1%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540503"/>
                  </a:ext>
                </a:extLst>
              </a:tr>
              <a:tr h="768017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Clock frequency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200MHz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253373"/>
                  </a:ext>
                </a:extLst>
              </a:tr>
              <a:tr h="768017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Area(Resource)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Be able to run on </a:t>
                      </a:r>
                      <a:r>
                        <a:rPr lang="en-US" altLang="zh-TW" sz="2400" dirty="0" err="1"/>
                        <a:t>Zedboard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853423"/>
                  </a:ext>
                </a:extLst>
              </a:tr>
              <a:tr h="768017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Latency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As low as possible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273214"/>
                  </a:ext>
                </a:extLst>
              </a:tr>
            </a:tbl>
          </a:graphicData>
        </a:graphic>
      </p:graphicFrame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71C63DCA-E698-4489-B975-B471D25222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2382638"/>
              </p:ext>
            </p:extLst>
          </p:nvPr>
        </p:nvGraphicFramePr>
        <p:xfrm>
          <a:off x="6060134" y="1930399"/>
          <a:ext cx="5650774" cy="39499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25387">
                  <a:extLst>
                    <a:ext uri="{9D8B030D-6E8A-4147-A177-3AD203B41FA5}">
                      <a16:colId xmlns:a16="http://schemas.microsoft.com/office/drawing/2014/main" val="1072912962"/>
                    </a:ext>
                  </a:extLst>
                </a:gridCol>
                <a:gridCol w="2825387">
                  <a:extLst>
                    <a:ext uri="{9D8B030D-6E8A-4147-A177-3AD203B41FA5}">
                      <a16:colId xmlns:a16="http://schemas.microsoft.com/office/drawing/2014/main" val="3515827747"/>
                    </a:ext>
                  </a:extLst>
                </a:gridCol>
              </a:tblGrid>
              <a:tr h="768017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3600" dirty="0"/>
                        <a:t>Result Summary</a:t>
                      </a:r>
                      <a:endParaRPr lang="zh-TW" altLang="en-US" sz="3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281410"/>
                  </a:ext>
                </a:extLst>
              </a:tr>
              <a:tr h="768017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Accuracy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Error 1.06%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329095"/>
                  </a:ext>
                </a:extLst>
              </a:tr>
              <a:tr h="768017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Timing Constraint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No negative slack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5253373"/>
                  </a:ext>
                </a:extLst>
              </a:tr>
              <a:tr h="768017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Area(Resource)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Highest Utilization</a:t>
                      </a:r>
                    </a:p>
                    <a:p>
                      <a:r>
                        <a:rPr lang="en-US" altLang="zh-TW" sz="2400" dirty="0"/>
                        <a:t>57% (BRAM)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853423"/>
                  </a:ext>
                </a:extLst>
              </a:tr>
              <a:tr h="768017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Latency</a:t>
                      </a:r>
                      <a:endParaRPr lang="zh-TW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6ms </a:t>
                      </a:r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⟹ </a:t>
                      </a:r>
                      <a:r>
                        <a:rPr lang="en-US" altLang="zh-TW" sz="2400" dirty="0"/>
                        <a:t>0.3ms</a:t>
                      </a:r>
                    </a:p>
                    <a:p>
                      <a:r>
                        <a:rPr lang="en-US" altLang="zh-TW" sz="2400" dirty="0"/>
                        <a:t>(reduce 95%)</a:t>
                      </a:r>
                      <a:endParaRPr lang="zh-TW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273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381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70F6D-6D68-44CA-BCE8-376A8A642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2684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Fractional Fourier Transform</a:t>
            </a:r>
            <a:br>
              <a:rPr lang="en-US" altLang="zh-TW" sz="4000" dirty="0"/>
            </a:br>
            <a:r>
              <a:rPr lang="en-US" altLang="zh-TW" sz="4000" dirty="0"/>
              <a:t>(</a:t>
            </a:r>
            <a:r>
              <a:rPr lang="en-US" altLang="zh-TW" sz="4000" dirty="0" err="1"/>
              <a:t>FrFT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AE97981-4C24-4150-8086-BB1E5DEB8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732325"/>
                <a:ext cx="8596668" cy="388077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TW" sz="2400" b="0" dirty="0"/>
                  <a:t>Definition:  </a:t>
                </a:r>
                <a:endParaRPr lang="en-US" altLang="zh-TW" sz="2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</m:e>
                            <m:sup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zh-TW" alt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)ⅆ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nary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sz="24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TW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              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                                              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𝑗𝑐𝑜𝑡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rad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𝑐𝑜𝑡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zh-TW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</m:s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𝑡𝑐𝑠𝑐</m:t>
                                  </m:r>
                                  <m:r>
                                    <a:rPr lang="zh-TW" alt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𝑐𝑜𝑡</m:t>
                                  </m:r>
                                  <m:r>
                                    <a:rPr lang="zh-TW" alt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sz="2400" dirty="0"/>
              </a:p>
              <a:p>
                <a:r>
                  <a:rPr lang="en-US" altLang="zh-TW" sz="2400" dirty="0"/>
                  <a:t>Physical Meaning: Performing FT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times</a:t>
                </a:r>
              </a:p>
              <a:p>
                <a:r>
                  <a:rPr lang="en-US" altLang="zh-TW" sz="2400" dirty="0"/>
                  <a:t>Effect on the time-frequency plane: Rotate the coordinates by angle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AE97981-4C24-4150-8086-BB1E5DEB8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732325"/>
                <a:ext cx="8596668" cy="3880773"/>
              </a:xfrm>
              <a:blipFill>
                <a:blip r:embed="rId2"/>
                <a:stretch>
                  <a:fillRect l="-426" t="-1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D1A73309-E7EC-42A0-B7E1-BCCB094A7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4168318"/>
            <a:ext cx="2443843" cy="2436998"/>
          </a:xfrm>
          <a:prstGeom prst="rect">
            <a:avLst/>
          </a:prstGeom>
          <a:scene3d>
            <a:camera prst="orthographicFront"/>
            <a:lightRig rig="threePt" dir="t"/>
          </a:scene3d>
          <a:sp3d contourW="19050"/>
        </p:spPr>
      </p:pic>
    </p:spTree>
    <p:extLst>
      <p:ext uri="{BB962C8B-B14F-4D97-AF65-F5344CB8AC3E}">
        <p14:creationId xmlns:p14="http://schemas.microsoft.com/office/powerpoint/2010/main" val="3452982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7462E0-3899-4947-9431-9FF8616C3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16060"/>
            <a:ext cx="8596668" cy="1320800"/>
          </a:xfrm>
        </p:spPr>
        <p:txBody>
          <a:bodyPr/>
          <a:lstStyle/>
          <a:p>
            <a:r>
              <a:rPr lang="en-US" altLang="zh-TW" dirty="0"/>
              <a:t>Discrete Fractional Fourier Transform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en-US" altLang="zh-TW" dirty="0" err="1"/>
              <a:t>DFrFT</a:t>
            </a:r>
            <a:r>
              <a:rPr lang="en-US" altLang="zh-TW" dirty="0"/>
              <a:t>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0038005-B77D-44CB-9B07-CED97033C6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5288" y="1454534"/>
                <a:ext cx="9392641" cy="508516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For hardware implementation, calculating exponential function (</a:t>
                </a:r>
                <a:r>
                  <a:rPr lang="en-US" altLang="zh-TW" sz="2400" dirty="0" err="1"/>
                  <a:t>cordic</a:t>
                </a:r>
                <a:r>
                  <a:rPr lang="en-US" altLang="zh-TW" sz="2400" dirty="0"/>
                  <a:t>) is time consuming, so we want to decompose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into  function of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2400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24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 sz="240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sz="2400" dirty="0"/>
              </a:p>
              <a:p>
                <a:r>
                  <a:rPr lang="en-US" altLang="zh-TW" sz="2400" dirty="0"/>
                  <a:t>Convert the previous decomposition into discrete approximation, the kernel function would become a complex matrix</a:t>
                </a:r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]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/>
                  <a:t>is the discrete form of Hermite-Gaussian Function</a:t>
                </a:r>
              </a:p>
              <a:p>
                <a:pPr marL="0" indent="0">
                  <a:buNone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0038005-B77D-44CB-9B07-CED97033C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288" y="1454534"/>
                <a:ext cx="9392641" cy="5085162"/>
              </a:xfrm>
              <a:blipFill>
                <a:blip r:embed="rId2"/>
                <a:stretch>
                  <a:fillRect l="-519" t="-959" r="-27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2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7462E0-3899-4947-9431-9FF8616C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Decompose The Kernel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0038005-B77D-44CB-9B07-CED97033C6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For hardware implementation, calculating exponential function (</a:t>
                </a:r>
                <a:r>
                  <a:rPr lang="en-US" altLang="zh-TW" dirty="0" err="1"/>
                  <a:t>cordic</a:t>
                </a:r>
                <a:r>
                  <a:rPr lang="en-US" altLang="zh-TW" dirty="0"/>
                  <a:t>) is time consuming, so we want to decompose the kernel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TW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into  function of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and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TW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the k-</a:t>
                </a:r>
                <a:r>
                  <a:rPr lang="en-US" altLang="zh-TW" dirty="0" err="1"/>
                  <a:t>th</a:t>
                </a:r>
                <a:r>
                  <a:rPr lang="en-US" altLang="zh-TW" dirty="0"/>
                  <a:t> Hermite-Gaussian function, which is the eigenfunction of (Fractional) Fourier Transform</a:t>
                </a:r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</m:e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TW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altLang="zh-TW" b="0" i="1" smtClean="0"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TW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nor/>
                            </m:rPr>
                            <a:rPr lang="en-US" altLang="zh-TW" dirty="0"/>
                            <m:t> 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0038005-B77D-44CB-9B07-CED97033C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1563985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跑馬燈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407</TotalTime>
  <Words>858</Words>
  <Application>Microsoft Office PowerPoint</Application>
  <PresentationFormat>寬螢幕</PresentationFormat>
  <Paragraphs>142</Paragraphs>
  <Slides>24</Slides>
  <Notes>1</Notes>
  <HiddenSlides>3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微軟正黑體</vt:lpstr>
      <vt:lpstr>新細明體</vt:lpstr>
      <vt:lpstr>Arial</vt:lpstr>
      <vt:lpstr>Calibri</vt:lpstr>
      <vt:lpstr>Cambria Math</vt:lpstr>
      <vt:lpstr>Trebuchet MS</vt:lpstr>
      <vt:lpstr>Wingdings 3</vt:lpstr>
      <vt:lpstr>多面向</vt:lpstr>
      <vt:lpstr>2020 MSoC  Final Project Presentation</vt:lpstr>
      <vt:lpstr>Outline</vt:lpstr>
      <vt:lpstr>Problem Formulation (1/2)</vt:lpstr>
      <vt:lpstr>Problem Formulation (2/2)</vt:lpstr>
      <vt:lpstr>System Block Diagram</vt:lpstr>
      <vt:lpstr>Target Spec &amp; Result Summary</vt:lpstr>
      <vt:lpstr>Fractional Fourier Transform (FrFT)</vt:lpstr>
      <vt:lpstr>Discrete Fractional Fourier Transform (DFrFT)</vt:lpstr>
      <vt:lpstr>Decompose The Kernel Function</vt:lpstr>
      <vt:lpstr>Discrete Fractional Fourier Transform (DFrFT)</vt:lpstr>
      <vt:lpstr>Obtaining The Discrete Form of  Hermite-Gaussian Function</vt:lpstr>
      <vt:lpstr>DFrFT Algorithm</vt:lpstr>
      <vt:lpstr>Algorithm Simulation - DFrFT with different rotation angles</vt:lpstr>
      <vt:lpstr>Algorithm Simulation –  Denoise by using DFrFT</vt:lpstr>
      <vt:lpstr>Code Flow</vt:lpstr>
      <vt:lpstr>HLS Optimization (1)</vt:lpstr>
      <vt:lpstr>HLS Optimization (2)</vt:lpstr>
      <vt:lpstr>HLS Optimization (3)</vt:lpstr>
      <vt:lpstr>HLS Optimization (4)</vt:lpstr>
      <vt:lpstr>HLS Optimization - Summary</vt:lpstr>
      <vt:lpstr>Bring up PYNQ System (1)</vt:lpstr>
      <vt:lpstr>Bring up PYNQ System (2)</vt:lpstr>
      <vt:lpstr>Conclusion</vt:lpstr>
      <vt:lpstr>Thanks for listening!!!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CVSD final project presentation</dc:title>
  <dc:creator/>
  <cp:lastModifiedBy>Bernie</cp:lastModifiedBy>
  <cp:revision>192</cp:revision>
  <dcterms:created xsi:type="dcterms:W3CDTF">2020-01-16T02:31:14Z</dcterms:created>
  <dcterms:modified xsi:type="dcterms:W3CDTF">2021-01-21T15:57:32Z</dcterms:modified>
</cp:coreProperties>
</file>